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9"/>
  </p:notesMasterIdLst>
  <p:sldIdLst>
    <p:sldId id="256" r:id="rId5"/>
    <p:sldId id="2082" r:id="rId6"/>
    <p:sldId id="2083" r:id="rId7"/>
    <p:sldId id="2084" r:id="rId8"/>
    <p:sldId id="2097" r:id="rId9"/>
    <p:sldId id="2085" r:id="rId10"/>
    <p:sldId id="2104" r:id="rId11"/>
    <p:sldId id="2105" r:id="rId12"/>
    <p:sldId id="2096" r:id="rId13"/>
    <p:sldId id="2095" r:id="rId14"/>
    <p:sldId id="2087" r:id="rId15"/>
    <p:sldId id="2088" r:id="rId16"/>
    <p:sldId id="2091" r:id="rId17"/>
    <p:sldId id="2092" r:id="rId18"/>
    <p:sldId id="2089" r:id="rId19"/>
    <p:sldId id="2098" r:id="rId20"/>
    <p:sldId id="2099" r:id="rId21"/>
    <p:sldId id="2100" r:id="rId22"/>
    <p:sldId id="2101" r:id="rId23"/>
    <p:sldId id="2102" r:id="rId24"/>
    <p:sldId id="2103" r:id="rId25"/>
    <p:sldId id="2094" r:id="rId26"/>
    <p:sldId id="2093" r:id="rId27"/>
    <p:sldId id="266" r:id="rId28"/>
  </p:sldIdLst>
  <p:sldSz cx="16257588" cy="10158413"/>
  <p:notesSz cx="6858000" cy="9144000"/>
  <p:defaultTextStyle>
    <a:defPPr>
      <a:defRPr lang="en-US"/>
    </a:defPPr>
    <a:lvl1pPr marL="0" algn="l" defTabSz="1267752" rtl="0" eaLnBrk="1" latinLnBrk="0" hangingPunct="1">
      <a:defRPr sz="2496" kern="1200">
        <a:solidFill>
          <a:schemeClr val="tx1"/>
        </a:solidFill>
        <a:latin typeface="+mn-lt"/>
        <a:ea typeface="+mn-ea"/>
        <a:cs typeface="+mn-cs"/>
      </a:defRPr>
    </a:lvl1pPr>
    <a:lvl2pPr marL="633876" algn="l" defTabSz="1267752" rtl="0" eaLnBrk="1" latinLnBrk="0" hangingPunct="1">
      <a:defRPr sz="2496" kern="1200">
        <a:solidFill>
          <a:schemeClr val="tx1"/>
        </a:solidFill>
        <a:latin typeface="+mn-lt"/>
        <a:ea typeface="+mn-ea"/>
        <a:cs typeface="+mn-cs"/>
      </a:defRPr>
    </a:lvl2pPr>
    <a:lvl3pPr marL="1267752" algn="l" defTabSz="1267752" rtl="0" eaLnBrk="1" latinLnBrk="0" hangingPunct="1">
      <a:defRPr sz="2496" kern="1200">
        <a:solidFill>
          <a:schemeClr val="tx1"/>
        </a:solidFill>
        <a:latin typeface="+mn-lt"/>
        <a:ea typeface="+mn-ea"/>
        <a:cs typeface="+mn-cs"/>
      </a:defRPr>
    </a:lvl3pPr>
    <a:lvl4pPr marL="1901628" algn="l" defTabSz="1267752" rtl="0" eaLnBrk="1" latinLnBrk="0" hangingPunct="1">
      <a:defRPr sz="2496" kern="1200">
        <a:solidFill>
          <a:schemeClr val="tx1"/>
        </a:solidFill>
        <a:latin typeface="+mn-lt"/>
        <a:ea typeface="+mn-ea"/>
        <a:cs typeface="+mn-cs"/>
      </a:defRPr>
    </a:lvl4pPr>
    <a:lvl5pPr marL="2535502" algn="l" defTabSz="1267752" rtl="0" eaLnBrk="1" latinLnBrk="0" hangingPunct="1">
      <a:defRPr sz="2496" kern="1200">
        <a:solidFill>
          <a:schemeClr val="tx1"/>
        </a:solidFill>
        <a:latin typeface="+mn-lt"/>
        <a:ea typeface="+mn-ea"/>
        <a:cs typeface="+mn-cs"/>
      </a:defRPr>
    </a:lvl5pPr>
    <a:lvl6pPr marL="3169379" algn="l" defTabSz="1267752" rtl="0" eaLnBrk="1" latinLnBrk="0" hangingPunct="1">
      <a:defRPr sz="2496" kern="1200">
        <a:solidFill>
          <a:schemeClr val="tx1"/>
        </a:solidFill>
        <a:latin typeface="+mn-lt"/>
        <a:ea typeface="+mn-ea"/>
        <a:cs typeface="+mn-cs"/>
      </a:defRPr>
    </a:lvl6pPr>
    <a:lvl7pPr marL="3803254" algn="l" defTabSz="1267752" rtl="0" eaLnBrk="1" latinLnBrk="0" hangingPunct="1">
      <a:defRPr sz="2496" kern="1200">
        <a:solidFill>
          <a:schemeClr val="tx1"/>
        </a:solidFill>
        <a:latin typeface="+mn-lt"/>
        <a:ea typeface="+mn-ea"/>
        <a:cs typeface="+mn-cs"/>
      </a:defRPr>
    </a:lvl7pPr>
    <a:lvl8pPr marL="4437130" algn="l" defTabSz="1267752" rtl="0" eaLnBrk="1" latinLnBrk="0" hangingPunct="1">
      <a:defRPr sz="2496" kern="1200">
        <a:solidFill>
          <a:schemeClr val="tx1"/>
        </a:solidFill>
        <a:latin typeface="+mn-lt"/>
        <a:ea typeface="+mn-ea"/>
        <a:cs typeface="+mn-cs"/>
      </a:defRPr>
    </a:lvl8pPr>
    <a:lvl9pPr marL="5071006" algn="l" defTabSz="1267752" rtl="0" eaLnBrk="1" latinLnBrk="0" hangingPunct="1">
      <a:defRPr sz="2496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956"/>
    <a:srgbClr val="0053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709"/>
    <p:restoredTop sz="96197" autoAdjust="0"/>
  </p:normalViewPr>
  <p:slideViewPr>
    <p:cSldViewPr snapToGrid="0" snapToObjects="1">
      <p:cViewPr varScale="1">
        <p:scale>
          <a:sx n="80" d="100"/>
          <a:sy n="80" d="100"/>
        </p:scale>
        <p:origin x="248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58D53C-149F-6740-BCDE-ADDE24609432}" type="datetimeFigureOut">
              <a:rPr lang="en-US" smtClean="0"/>
              <a:t>8/27/24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58850" y="1143000"/>
            <a:ext cx="49403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8137FE-F796-2E41-88C3-6EBCF174D1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2179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67752" rtl="0" eaLnBrk="1" latinLnBrk="0" hangingPunct="1">
      <a:defRPr sz="1664" kern="1200">
        <a:solidFill>
          <a:schemeClr val="tx1"/>
        </a:solidFill>
        <a:latin typeface="+mn-lt"/>
        <a:ea typeface="+mn-ea"/>
        <a:cs typeface="+mn-cs"/>
      </a:defRPr>
    </a:lvl1pPr>
    <a:lvl2pPr marL="633876" algn="l" defTabSz="1267752" rtl="0" eaLnBrk="1" latinLnBrk="0" hangingPunct="1">
      <a:defRPr sz="1664" kern="1200">
        <a:solidFill>
          <a:schemeClr val="tx1"/>
        </a:solidFill>
        <a:latin typeface="+mn-lt"/>
        <a:ea typeface="+mn-ea"/>
        <a:cs typeface="+mn-cs"/>
      </a:defRPr>
    </a:lvl2pPr>
    <a:lvl3pPr marL="1267752" algn="l" defTabSz="1267752" rtl="0" eaLnBrk="1" latinLnBrk="0" hangingPunct="1">
      <a:defRPr sz="1664" kern="1200">
        <a:solidFill>
          <a:schemeClr val="tx1"/>
        </a:solidFill>
        <a:latin typeface="+mn-lt"/>
        <a:ea typeface="+mn-ea"/>
        <a:cs typeface="+mn-cs"/>
      </a:defRPr>
    </a:lvl3pPr>
    <a:lvl4pPr marL="1901628" algn="l" defTabSz="1267752" rtl="0" eaLnBrk="1" latinLnBrk="0" hangingPunct="1">
      <a:defRPr sz="1664" kern="1200">
        <a:solidFill>
          <a:schemeClr val="tx1"/>
        </a:solidFill>
        <a:latin typeface="+mn-lt"/>
        <a:ea typeface="+mn-ea"/>
        <a:cs typeface="+mn-cs"/>
      </a:defRPr>
    </a:lvl4pPr>
    <a:lvl5pPr marL="2535502" algn="l" defTabSz="1267752" rtl="0" eaLnBrk="1" latinLnBrk="0" hangingPunct="1">
      <a:defRPr sz="1664" kern="1200">
        <a:solidFill>
          <a:schemeClr val="tx1"/>
        </a:solidFill>
        <a:latin typeface="+mn-lt"/>
        <a:ea typeface="+mn-ea"/>
        <a:cs typeface="+mn-cs"/>
      </a:defRPr>
    </a:lvl5pPr>
    <a:lvl6pPr marL="3169379" algn="l" defTabSz="1267752" rtl="0" eaLnBrk="1" latinLnBrk="0" hangingPunct="1">
      <a:defRPr sz="1664" kern="1200">
        <a:solidFill>
          <a:schemeClr val="tx1"/>
        </a:solidFill>
        <a:latin typeface="+mn-lt"/>
        <a:ea typeface="+mn-ea"/>
        <a:cs typeface="+mn-cs"/>
      </a:defRPr>
    </a:lvl6pPr>
    <a:lvl7pPr marL="3803254" algn="l" defTabSz="1267752" rtl="0" eaLnBrk="1" latinLnBrk="0" hangingPunct="1">
      <a:defRPr sz="1664" kern="1200">
        <a:solidFill>
          <a:schemeClr val="tx1"/>
        </a:solidFill>
        <a:latin typeface="+mn-lt"/>
        <a:ea typeface="+mn-ea"/>
        <a:cs typeface="+mn-cs"/>
      </a:defRPr>
    </a:lvl7pPr>
    <a:lvl8pPr marL="4437130" algn="l" defTabSz="1267752" rtl="0" eaLnBrk="1" latinLnBrk="0" hangingPunct="1">
      <a:defRPr sz="1664" kern="1200">
        <a:solidFill>
          <a:schemeClr val="tx1"/>
        </a:solidFill>
        <a:latin typeface="+mn-lt"/>
        <a:ea typeface="+mn-ea"/>
        <a:cs typeface="+mn-cs"/>
      </a:defRPr>
    </a:lvl8pPr>
    <a:lvl9pPr marL="5071006" algn="l" defTabSz="1267752" rtl="0" eaLnBrk="1" latinLnBrk="0" hangingPunct="1">
      <a:defRPr sz="1664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137FE-F796-2E41-88C3-6EBCF174D12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0674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137FE-F796-2E41-88C3-6EBCF174D12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7711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137FE-F796-2E41-88C3-6EBCF174D12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37928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137FE-F796-2E41-88C3-6EBCF174D12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6864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137FE-F796-2E41-88C3-6EBCF174D12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8457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 Passenger Concern: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Employee submits passenger concern and Booking ID via UI.</a:t>
            </a:r>
          </a:p>
          <a:p>
            <a:endParaRPr lang="en-US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Retrieve Passenger Data: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System fetches passenger's membership level from the Knowledge Graph (KG) using the Booking ID and classifies the issue via LLM.</a:t>
            </a:r>
          </a:p>
          <a:p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Generate Embeddings: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KG stores embeddings for combined membership, review, and category using a Sentence Transformer. These embeddings are indexed in the KG.</a:t>
            </a:r>
          </a:p>
          <a:p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Query Embedding: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System embeds the user query, combined with membership level and issue category, to create a vector for comparison.</a:t>
            </a:r>
          </a:p>
          <a:p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Similarity Matching: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System identifies the top 25 records using cosine similarity between the query and KG dataset.</a:t>
            </a:r>
          </a:p>
          <a:p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Generate Recommendations: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Top 25 records, including recommendation history, are fed into LLM to produce tailored top 3 recommendations with explanations.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137FE-F796-2E41-88C3-6EBCF174D12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1898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53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Introduced by: Gage (1994); Adapted to NLP by </a:t>
            </a:r>
            <a:r>
              <a:rPr lang="en-US" sz="2800" dirty="0" err="1">
                <a:solidFill>
                  <a:srgbClr val="0053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Sennrich</a:t>
            </a:r>
            <a:r>
              <a:rPr lang="en-US" sz="2800" dirty="0">
                <a:solidFill>
                  <a:srgbClr val="0053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et al. (2016).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0053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</a:t>
            </a:r>
            <a:r>
              <a:rPr lang="en-US" sz="2800" dirty="0">
                <a:solidFill>
                  <a:srgbClr val="0053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>
                <a:solidFill>
                  <a:srgbClr val="0053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Features</a:t>
            </a:r>
            <a:r>
              <a:rPr lang="en-US" sz="2800" dirty="0">
                <a:solidFill>
                  <a:srgbClr val="0053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  <a:p>
            <a:pPr marL="1091076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53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Merges frequent character pairs to form subwords.</a:t>
            </a:r>
          </a:p>
          <a:p>
            <a:pPr marL="1091076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53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Handles Out-of-Vocabulary (OOV) words effectively.</a:t>
            </a:r>
          </a:p>
          <a:p>
            <a:pPr marL="1091076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53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Commonly used in Neural Machine Translation (NMT).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00533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0053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Initialize</a:t>
            </a:r>
            <a:r>
              <a:rPr lang="en-US" sz="2800" dirty="0">
                <a:solidFill>
                  <a:srgbClr val="0053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 Start with each character as an individual token.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0053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Pair Frequency</a:t>
            </a:r>
            <a:r>
              <a:rPr lang="en-US" sz="2800" dirty="0">
                <a:solidFill>
                  <a:srgbClr val="0053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 Identify the most frequent pair of adjacent tokens.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0053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Merge</a:t>
            </a:r>
            <a:r>
              <a:rPr lang="en-US" sz="2800" dirty="0">
                <a:solidFill>
                  <a:srgbClr val="0053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 Merge the frequent pair into a new token.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0053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Repeat</a:t>
            </a:r>
            <a:r>
              <a:rPr lang="en-US" sz="2800" dirty="0">
                <a:solidFill>
                  <a:srgbClr val="0053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 Continue until the desired vocabulary size is reached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137FE-F796-2E41-88C3-6EBCF174D12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1637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B72F0-795F-DC49-8A85-915BF0F265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64000" y="7776000"/>
            <a:ext cx="10080000" cy="796487"/>
          </a:xfrm>
        </p:spPr>
        <p:txBody>
          <a:bodyPr anchor="t">
            <a:normAutofit/>
          </a:bodyPr>
          <a:lstStyle>
            <a:lvl1pPr algn="l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E1192D-1B69-A648-85CB-F16FFBDED5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64000" y="8572487"/>
            <a:ext cx="10080000" cy="796487"/>
          </a:xfrm>
        </p:spPr>
        <p:txBody>
          <a:bodyPr anchor="t">
            <a:normAutofit/>
          </a:bodyPr>
          <a:lstStyle>
            <a:lvl1pPr marL="0" indent="0" algn="l">
              <a:buNone/>
              <a:defRPr sz="3500">
                <a:solidFill>
                  <a:srgbClr val="00A956"/>
                </a:solidFill>
                <a:latin typeface="Georgia" panose="02040502050405020303" pitchFamily="18" charset="0"/>
              </a:defRPr>
            </a:lvl1pPr>
            <a:lvl2pPr marL="609671" indent="0" algn="ctr">
              <a:buNone/>
              <a:defRPr sz="2667"/>
            </a:lvl2pPr>
            <a:lvl3pPr marL="1219342" indent="0" algn="ctr">
              <a:buNone/>
              <a:defRPr sz="2400"/>
            </a:lvl3pPr>
            <a:lvl4pPr marL="1829014" indent="0" algn="ctr">
              <a:buNone/>
              <a:defRPr sz="2134"/>
            </a:lvl4pPr>
            <a:lvl5pPr marL="2438685" indent="0" algn="ctr">
              <a:buNone/>
              <a:defRPr sz="2134"/>
            </a:lvl5pPr>
            <a:lvl6pPr marL="3048356" indent="0" algn="ctr">
              <a:buNone/>
              <a:defRPr sz="2134"/>
            </a:lvl6pPr>
            <a:lvl7pPr marL="3658027" indent="0" algn="ctr">
              <a:buNone/>
              <a:defRPr sz="2134"/>
            </a:lvl7pPr>
            <a:lvl8pPr marL="4267697" indent="0" algn="ctr">
              <a:buNone/>
              <a:defRPr sz="2134"/>
            </a:lvl8pPr>
            <a:lvl9pPr marL="4877370" indent="0" algn="ctr">
              <a:buNone/>
              <a:defRPr sz="2134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499095-A2ED-B240-892A-B655D71E521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0170694" y="7444106"/>
            <a:ext cx="5318793" cy="1702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7298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81" userDrawn="1">
          <p15:clr>
            <a:srgbClr val="FBAE40"/>
          </p15:clr>
        </p15:guide>
        <p15:guide id="2" orient="horz" pos="4969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9D19D5-0F85-CB4E-B0A9-93B988A6B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EA9A43A-A3AB-9641-9E5A-9DA8B2CC07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E"/>
              <a:t>06.11.19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2B5666-28FF-9F4F-8C5C-D506843989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6F1F43-8673-9348-80A9-029FC36178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CC47E-4B7D-1647-9F80-3037E352F95F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97057F3-CADE-6F40-AFD8-BE2814512F3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2567684" y="8879801"/>
            <a:ext cx="3307983" cy="1060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3972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8995B1-CE25-1148-9140-B20A1F1895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E"/>
              <a:t>06.11.19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4C093B2-889C-3D45-91E5-6ABBE19F1D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778FF8-B193-9B4D-A0D1-BDFE4CDC2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CC47E-4B7D-1647-9F80-3037E352F95F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A31ACD5-C56F-074E-A4DE-DA90D4EB690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2567684" y="8879801"/>
            <a:ext cx="3307983" cy="1060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6980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B72F0-795F-DC49-8A85-915BF0F265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64000" y="6480000"/>
            <a:ext cx="10080000" cy="1808233"/>
          </a:xfrm>
        </p:spPr>
        <p:txBody>
          <a:bodyPr anchor="t">
            <a:normAutofit/>
          </a:bodyPr>
          <a:lstStyle>
            <a:lvl1pPr algn="l">
              <a:defRPr sz="4700" b="1">
                <a:solidFill>
                  <a:srgbClr val="00A956"/>
                </a:solidFill>
                <a:latin typeface="Helvetica" pitchFamily="2" charset="0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80679C-D466-4746-9295-80D7F269A03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2357448" y="1359168"/>
            <a:ext cx="3476277" cy="1112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1088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45" userDrawn="1">
          <p15:clr>
            <a:srgbClr val="FBAE40"/>
          </p15:clr>
        </p15:guide>
        <p15:guide id="2" orient="horz" pos="1453" userDrawn="1">
          <p15:clr>
            <a:srgbClr val="FBAE40"/>
          </p15:clr>
        </p15:guide>
        <p15:guide id="3" pos="9974" userDrawn="1">
          <p15:clr>
            <a:srgbClr val="FBAE40"/>
          </p15:clr>
        </p15:guide>
        <p15:guide id="4" pos="8182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279186-9A63-804D-B992-7A2615733B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64000" y="4416893"/>
            <a:ext cx="10800000" cy="662313"/>
          </a:xfrm>
        </p:spPr>
        <p:txBody>
          <a:bodyPr anchor="t"/>
          <a:lstStyle>
            <a:lvl1pPr marL="0" indent="0">
              <a:buNone/>
              <a:defRPr sz="3000">
                <a:solidFill>
                  <a:srgbClr val="005336"/>
                </a:solidFill>
              </a:defRPr>
            </a:lvl1pPr>
            <a:lvl2pPr marL="609671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2pPr>
            <a:lvl3pPr marL="1219342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9014" indent="0">
              <a:buNone/>
              <a:defRPr sz="2134">
                <a:solidFill>
                  <a:schemeClr val="tx1">
                    <a:tint val="75000"/>
                  </a:schemeClr>
                </a:solidFill>
              </a:defRPr>
            </a:lvl4pPr>
            <a:lvl5pPr marL="2438685" indent="0">
              <a:buNone/>
              <a:defRPr sz="2134">
                <a:solidFill>
                  <a:schemeClr val="tx1">
                    <a:tint val="75000"/>
                  </a:schemeClr>
                </a:solidFill>
              </a:defRPr>
            </a:lvl5pPr>
            <a:lvl6pPr marL="3048356" indent="0">
              <a:buNone/>
              <a:defRPr sz="2134">
                <a:solidFill>
                  <a:schemeClr val="tx1">
                    <a:tint val="75000"/>
                  </a:schemeClr>
                </a:solidFill>
              </a:defRPr>
            </a:lvl6pPr>
            <a:lvl7pPr marL="3658027" indent="0">
              <a:buNone/>
              <a:defRPr sz="2134">
                <a:solidFill>
                  <a:schemeClr val="tx1">
                    <a:tint val="75000"/>
                  </a:schemeClr>
                </a:solidFill>
              </a:defRPr>
            </a:lvl7pPr>
            <a:lvl8pPr marL="4267697" indent="0">
              <a:buNone/>
              <a:defRPr sz="2134">
                <a:solidFill>
                  <a:schemeClr val="tx1">
                    <a:tint val="75000"/>
                  </a:schemeClr>
                </a:solidFill>
              </a:defRPr>
            </a:lvl8pPr>
            <a:lvl9pPr marL="4877370" indent="0">
              <a:buNone/>
              <a:defRPr sz="213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A262716B-0319-2E48-8A4F-A486A8CCA02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938517" y="5567640"/>
            <a:ext cx="2376000" cy="756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/>
              <a:t>Click icon to add picture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355F59-8D22-5742-AEEF-0285FD460A0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979654" y="5251920"/>
            <a:ext cx="3582601" cy="1148880"/>
          </a:xfrm>
          <a:prstGeom prst="rect">
            <a:avLst/>
          </a:prstGeom>
        </p:spPr>
      </p:pic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AF89174C-E89D-944C-8E8B-1243CEA9F7DD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IE"/>
              <a:t>06.11.19</a:t>
            </a:r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7BC6140F-E7A1-8945-9875-41D3FB145EB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D1ADE47-8BB0-D74C-BDBD-D91AD876F88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78BCC47E-4B7D-1647-9F80-3037E352F95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F799828D-E1D6-FF41-A96A-818810D985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370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857" userDrawn="1">
          <p15:clr>
            <a:srgbClr val="FBAE40"/>
          </p15:clr>
        </p15:guide>
        <p15:guide id="2" orient="horz" pos="3494" userDrawn="1">
          <p15:clr>
            <a:srgbClr val="FBAE40"/>
          </p15:clr>
        </p15:guide>
        <p15:guide id="3" pos="607" userDrawn="1">
          <p15:clr>
            <a:srgbClr val="FBAE40"/>
          </p15:clr>
        </p15:guide>
        <p15:guide id="4" pos="3102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2D57A8-4F44-A743-9523-4F882D6B3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FF2297-C797-C746-BFFC-71DBB90706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BC500-FEB0-E34F-8384-75379BA520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E"/>
              <a:t>06.11.19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A23037-7A0A-9643-8F64-D23E831E56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3CD8BA-88AE-0D4A-A7D5-B98698AD45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CC47E-4B7D-1647-9F80-3037E352F95F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60AFD84-076E-7641-9D6D-98FE1613492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2567684" y="8879801"/>
            <a:ext cx="3307983" cy="1060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3589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103" userDrawn="1">
          <p15:clr>
            <a:srgbClr val="FBAE40"/>
          </p15:clr>
        </p15:guide>
        <p15:guide id="2" orient="horz" pos="5762" userDrawn="1">
          <p15:clr>
            <a:srgbClr val="FBAE40"/>
          </p15:clr>
        </p15:guide>
        <p15:guide id="3" pos="9997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0661D3-730A-F844-A2DE-9B4F97F8A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63EF49-F03E-114E-B38A-058193C2BD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64000" y="2412000"/>
            <a:ext cx="6909475" cy="1784443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b="1"/>
            </a:lvl1pPr>
            <a:lvl2pPr marL="609671" indent="0">
              <a:buNone/>
              <a:defRPr/>
            </a:lvl2pPr>
            <a:lvl3pPr marL="1219343" indent="0">
              <a:buNone/>
              <a:defRPr/>
            </a:lvl3pPr>
            <a:lvl4pPr marL="1829014" indent="0">
              <a:buNone/>
              <a:defRPr/>
            </a:lvl4pPr>
            <a:lvl5pPr marL="2438685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38C761-09FD-F940-A379-C15FF3112D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230405" y="2412000"/>
            <a:ext cx="6655766" cy="6445420"/>
          </a:xfrm>
        </p:spPr>
        <p:txBody>
          <a:bodyPr/>
          <a:lstStyle>
            <a:lvl1pPr>
              <a:lnSpc>
                <a:spcPts val="4300"/>
              </a:lnSpc>
              <a:defRPr sz="2500" b="1"/>
            </a:lvl1pPr>
            <a:lvl2pPr>
              <a:lnSpc>
                <a:spcPts val="4300"/>
              </a:lnSpc>
              <a:defRPr sz="2500" b="1"/>
            </a:lvl2pPr>
            <a:lvl3pPr>
              <a:lnSpc>
                <a:spcPts val="4300"/>
              </a:lnSpc>
              <a:defRPr sz="2500" b="1"/>
            </a:lvl3pPr>
            <a:lvl4pPr>
              <a:lnSpc>
                <a:spcPts val="4300"/>
              </a:lnSpc>
              <a:defRPr sz="2500" b="1"/>
            </a:lvl4pPr>
            <a:lvl5pPr>
              <a:lnSpc>
                <a:spcPts val="4300"/>
              </a:lnSpc>
              <a:defRPr sz="2500" b="1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582B8F-8DDB-EA48-8C5E-1872A88E9A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E"/>
              <a:t>06.11.19</a:t>
            </a: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E16B0F-AE69-BD45-95F8-32FB5910EA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192152-6566-5E4A-89B9-969A87DF85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CC47E-4B7D-1647-9F80-3037E352F95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22E7E51-C183-8145-ABEB-A2DDF19FB9A7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864000" y="4355100"/>
            <a:ext cx="6909475" cy="450232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b="0"/>
            </a:lvl1pPr>
            <a:lvl2pPr marL="609671" indent="0">
              <a:buNone/>
              <a:defRPr/>
            </a:lvl2pPr>
            <a:lvl3pPr marL="1219343" indent="0">
              <a:buNone/>
              <a:defRPr/>
            </a:lvl3pPr>
            <a:lvl4pPr marL="1829014" indent="0">
              <a:buNone/>
              <a:defRPr/>
            </a:lvl4pPr>
            <a:lvl5pPr marL="2438685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9F3F819-972C-2646-99DF-B82E25368DF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2567684" y="8879801"/>
            <a:ext cx="3307983" cy="1060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1643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&amp; Pictu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0661D3-730A-F844-A2DE-9B4F97F8A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63EF49-F03E-114E-B38A-058193C2BD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64003" y="2412000"/>
            <a:ext cx="6480000" cy="1784443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b="1"/>
            </a:lvl1pPr>
            <a:lvl2pPr marL="609671" indent="0">
              <a:buNone/>
              <a:defRPr/>
            </a:lvl2pPr>
            <a:lvl3pPr marL="1219343" indent="0">
              <a:buNone/>
              <a:defRPr/>
            </a:lvl3pPr>
            <a:lvl4pPr marL="1829014" indent="0">
              <a:buNone/>
              <a:defRPr/>
            </a:lvl4pPr>
            <a:lvl5pPr marL="2438685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582B8F-8DDB-EA48-8C5E-1872A88E9A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E"/>
              <a:t>06.11.19</a:t>
            </a: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E16B0F-AE69-BD45-95F8-32FB5910EA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192152-6566-5E4A-89B9-969A87DF85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CC47E-4B7D-1647-9F80-3037E352F95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22E7E51-C183-8145-ABEB-A2DDF19FB9A7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864003" y="4355100"/>
            <a:ext cx="6480000" cy="450232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b="0"/>
            </a:lvl1pPr>
            <a:lvl2pPr marL="609671" indent="0">
              <a:buNone/>
              <a:defRPr/>
            </a:lvl2pPr>
            <a:lvl3pPr marL="1219343" indent="0">
              <a:buNone/>
              <a:defRPr/>
            </a:lvl3pPr>
            <a:lvl4pPr marL="1829014" indent="0">
              <a:buNone/>
              <a:defRPr/>
            </a:lvl4pPr>
            <a:lvl5pPr marL="2438685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100852C3-1AE9-6D47-B34A-4970BBFD8C3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560000" y="2412000"/>
            <a:ext cx="7920000" cy="5400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D373D69-C123-D84A-938E-1AEDE6D382C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2567684" y="8879801"/>
            <a:ext cx="3307983" cy="1060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1851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Bullet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268B0D1-E995-3245-959F-3166EEDDA72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0"/>
            <a:ext cx="16257588" cy="8532000"/>
          </a:xfrm>
        </p:spPr>
        <p:txBody>
          <a:bodyPr/>
          <a:lstStyle>
            <a:lvl1pPr marL="0" indent="0">
              <a:buNone/>
              <a:defRPr sz="4267"/>
            </a:lvl1pPr>
            <a:lvl2pPr marL="609671" indent="0">
              <a:buNone/>
              <a:defRPr sz="3734"/>
            </a:lvl2pPr>
            <a:lvl3pPr marL="1219342" indent="0">
              <a:buNone/>
              <a:defRPr sz="3200"/>
            </a:lvl3pPr>
            <a:lvl4pPr marL="1829014" indent="0">
              <a:buNone/>
              <a:defRPr sz="2667"/>
            </a:lvl4pPr>
            <a:lvl5pPr marL="2438685" indent="0">
              <a:buNone/>
              <a:defRPr sz="2667"/>
            </a:lvl5pPr>
            <a:lvl6pPr marL="3048356" indent="0">
              <a:buNone/>
              <a:defRPr sz="2667"/>
            </a:lvl6pPr>
            <a:lvl7pPr marL="3658027" indent="0">
              <a:buNone/>
              <a:defRPr sz="2667"/>
            </a:lvl7pPr>
            <a:lvl8pPr marL="4267697" indent="0">
              <a:buNone/>
              <a:defRPr sz="2667"/>
            </a:lvl8pPr>
            <a:lvl9pPr marL="4877370" indent="0">
              <a:buNone/>
              <a:defRPr sz="2667"/>
            </a:lvl9pPr>
          </a:lstStyle>
          <a:p>
            <a:r>
              <a:rPr lang="en-GB" dirty="0"/>
              <a:t>Click icon to add picture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91F2900-C118-A14E-B938-836275F2978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9187" t="2468"/>
          <a:stretch/>
        </p:blipFill>
        <p:spPr>
          <a:xfrm>
            <a:off x="0" y="0"/>
            <a:ext cx="7653700" cy="85343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071DBFB-D718-9E4A-B9E5-3A856A8BDB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000" y="1224000"/>
            <a:ext cx="5243495" cy="1423950"/>
          </a:xfrm>
        </p:spPr>
        <p:txBody>
          <a:bodyPr anchor="t"/>
          <a:lstStyle>
            <a:lvl1pPr>
              <a:defRPr sz="4267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D83F82-1B7B-8841-8682-164A9DAE09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4000" y="3047525"/>
            <a:ext cx="5243495" cy="5239226"/>
          </a:xfrm>
        </p:spPr>
        <p:txBody>
          <a:bodyPr/>
          <a:lstStyle>
            <a:lvl1pPr marL="342900" indent="-342900">
              <a:lnSpc>
                <a:spcPts val="4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500" b="1">
                <a:solidFill>
                  <a:schemeClr val="bg1"/>
                </a:solidFill>
              </a:defRPr>
            </a:lvl1pPr>
            <a:lvl2pPr marL="609671" indent="0">
              <a:buNone/>
              <a:defRPr sz="1867"/>
            </a:lvl2pPr>
            <a:lvl3pPr marL="1219342" indent="0">
              <a:buNone/>
              <a:defRPr sz="1600"/>
            </a:lvl3pPr>
            <a:lvl4pPr marL="1829014" indent="0">
              <a:buNone/>
              <a:defRPr sz="1334"/>
            </a:lvl4pPr>
            <a:lvl5pPr marL="2438685" indent="0">
              <a:buNone/>
              <a:defRPr sz="1334"/>
            </a:lvl5pPr>
            <a:lvl6pPr marL="3048356" indent="0">
              <a:buNone/>
              <a:defRPr sz="1334"/>
            </a:lvl6pPr>
            <a:lvl7pPr marL="3658027" indent="0">
              <a:buNone/>
              <a:defRPr sz="1334"/>
            </a:lvl7pPr>
            <a:lvl8pPr marL="4267697" indent="0">
              <a:buNone/>
              <a:defRPr sz="1334"/>
            </a:lvl8pPr>
            <a:lvl9pPr marL="4877370" indent="0">
              <a:buNone/>
              <a:defRPr sz="1334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2BE757-A7B3-EC49-B81F-E4004CBD04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E"/>
              <a:t>06.11.19</a:t>
            </a: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2DCB14-3FFF-4946-A910-0478528408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A811BA-6058-7E4C-BF7B-D24B11BC9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CC47E-4B7D-1647-9F80-3037E352F95F}" type="slidenum">
              <a:rPr lang="en-US" smtClean="0"/>
              <a:t>‹#›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5159DEF-1ABD-A247-801C-A8BC4B16106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12567684" y="8879801"/>
            <a:ext cx="3307983" cy="1060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0665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Transparent Picture with Bullet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268B0D1-E995-3245-959F-3166EEDDA72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0"/>
            <a:ext cx="16257588" cy="8532000"/>
          </a:xfrm>
        </p:spPr>
        <p:txBody>
          <a:bodyPr/>
          <a:lstStyle>
            <a:lvl1pPr marL="0" indent="0">
              <a:buNone/>
              <a:defRPr sz="4267"/>
            </a:lvl1pPr>
            <a:lvl2pPr marL="609671" indent="0">
              <a:buNone/>
              <a:defRPr sz="3734"/>
            </a:lvl2pPr>
            <a:lvl3pPr marL="1219342" indent="0">
              <a:buNone/>
              <a:defRPr sz="3200"/>
            </a:lvl3pPr>
            <a:lvl4pPr marL="1829014" indent="0">
              <a:buNone/>
              <a:defRPr sz="2667"/>
            </a:lvl4pPr>
            <a:lvl5pPr marL="2438685" indent="0">
              <a:buNone/>
              <a:defRPr sz="2667"/>
            </a:lvl5pPr>
            <a:lvl6pPr marL="3048356" indent="0">
              <a:buNone/>
              <a:defRPr sz="2667"/>
            </a:lvl6pPr>
            <a:lvl7pPr marL="3658027" indent="0">
              <a:buNone/>
              <a:defRPr sz="2667"/>
            </a:lvl7pPr>
            <a:lvl8pPr marL="4267697" indent="0">
              <a:buNone/>
              <a:defRPr sz="2667"/>
            </a:lvl8pPr>
            <a:lvl9pPr marL="4877370" indent="0">
              <a:buNone/>
              <a:defRPr sz="2667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91F2900-C118-A14E-B938-836275F2978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9187" t="2468"/>
          <a:stretch/>
        </p:blipFill>
        <p:spPr>
          <a:xfrm>
            <a:off x="0" y="0"/>
            <a:ext cx="7653700" cy="85343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071DBFB-D718-9E4A-B9E5-3A856A8BDB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000" y="1224000"/>
            <a:ext cx="5243495" cy="1423950"/>
          </a:xfrm>
        </p:spPr>
        <p:txBody>
          <a:bodyPr anchor="t"/>
          <a:lstStyle>
            <a:lvl1pPr>
              <a:defRPr sz="4267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D83F82-1B7B-8841-8682-164A9DAE09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4000" y="3047525"/>
            <a:ext cx="5243495" cy="5239226"/>
          </a:xfrm>
        </p:spPr>
        <p:txBody>
          <a:bodyPr/>
          <a:lstStyle>
            <a:lvl1pPr marL="342900" indent="-342900">
              <a:lnSpc>
                <a:spcPts val="4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500" b="1">
                <a:solidFill>
                  <a:schemeClr val="bg1"/>
                </a:solidFill>
              </a:defRPr>
            </a:lvl1pPr>
            <a:lvl2pPr marL="609671" indent="0">
              <a:buNone/>
              <a:defRPr sz="1867"/>
            </a:lvl2pPr>
            <a:lvl3pPr marL="1219342" indent="0">
              <a:buNone/>
              <a:defRPr sz="1600"/>
            </a:lvl3pPr>
            <a:lvl4pPr marL="1829014" indent="0">
              <a:buNone/>
              <a:defRPr sz="1334"/>
            </a:lvl4pPr>
            <a:lvl5pPr marL="2438685" indent="0">
              <a:buNone/>
              <a:defRPr sz="1334"/>
            </a:lvl5pPr>
            <a:lvl6pPr marL="3048356" indent="0">
              <a:buNone/>
              <a:defRPr sz="1334"/>
            </a:lvl6pPr>
            <a:lvl7pPr marL="3658027" indent="0">
              <a:buNone/>
              <a:defRPr sz="1334"/>
            </a:lvl7pPr>
            <a:lvl8pPr marL="4267697" indent="0">
              <a:buNone/>
              <a:defRPr sz="1334"/>
            </a:lvl8pPr>
            <a:lvl9pPr marL="4877370" indent="0">
              <a:buNone/>
              <a:defRPr sz="1334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2BE757-A7B3-EC49-B81F-E4004CBD04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E"/>
              <a:t>06.11.19</a:t>
            </a: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2DCB14-3FFF-4946-A910-0478528408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A811BA-6058-7E4C-BF7B-D24B11BC9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CC47E-4B7D-1647-9F80-3037E352F95F}" type="slidenum">
              <a:rPr lang="en-US" smtClean="0"/>
              <a:t>‹#›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947431B-9C2C-0B43-8AAB-812E22011F0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12567684" y="8879801"/>
            <a:ext cx="3307983" cy="1060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5163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268B0D1-E995-3245-959F-3166EEDDA72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0"/>
            <a:ext cx="16257588" cy="8532000"/>
          </a:xfrm>
        </p:spPr>
        <p:txBody>
          <a:bodyPr/>
          <a:lstStyle>
            <a:lvl1pPr marL="0" indent="0">
              <a:buNone/>
              <a:defRPr sz="4267"/>
            </a:lvl1pPr>
            <a:lvl2pPr marL="609671" indent="0">
              <a:buNone/>
              <a:defRPr sz="3734"/>
            </a:lvl2pPr>
            <a:lvl3pPr marL="1219342" indent="0">
              <a:buNone/>
              <a:defRPr sz="3200"/>
            </a:lvl3pPr>
            <a:lvl4pPr marL="1829014" indent="0">
              <a:buNone/>
              <a:defRPr sz="2667"/>
            </a:lvl4pPr>
            <a:lvl5pPr marL="2438685" indent="0">
              <a:buNone/>
              <a:defRPr sz="2667"/>
            </a:lvl5pPr>
            <a:lvl6pPr marL="3048356" indent="0">
              <a:buNone/>
              <a:defRPr sz="2667"/>
            </a:lvl6pPr>
            <a:lvl7pPr marL="3658027" indent="0">
              <a:buNone/>
              <a:defRPr sz="2667"/>
            </a:lvl7pPr>
            <a:lvl8pPr marL="4267697" indent="0">
              <a:buNone/>
              <a:defRPr sz="2667"/>
            </a:lvl8pPr>
            <a:lvl9pPr marL="4877370" indent="0">
              <a:buNone/>
              <a:defRPr sz="2667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76267A8-E11A-BC4B-ABF0-35302C5B76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9187" t="2468"/>
          <a:stretch/>
        </p:blipFill>
        <p:spPr>
          <a:xfrm>
            <a:off x="-1" y="-2300"/>
            <a:ext cx="7653701" cy="85343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071DBFB-D718-9E4A-B9E5-3A856A8BDB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000" y="1224000"/>
            <a:ext cx="5243495" cy="1423950"/>
          </a:xfrm>
        </p:spPr>
        <p:txBody>
          <a:bodyPr anchor="t"/>
          <a:lstStyle>
            <a:lvl1pPr>
              <a:defRPr sz="4267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D83F82-1B7B-8841-8682-164A9DAE09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4000" y="3047525"/>
            <a:ext cx="5243495" cy="5239226"/>
          </a:xfrm>
        </p:spPr>
        <p:txBody>
          <a:bodyPr/>
          <a:lstStyle>
            <a:lvl1pPr marL="0" indent="0">
              <a:lnSpc>
                <a:spcPts val="4000"/>
              </a:lnSpc>
              <a:spcBef>
                <a:spcPts val="0"/>
              </a:spcBef>
              <a:buFont typeface="Arial" panose="020B0604020202020204" pitchFamily="34" charset="0"/>
              <a:buNone/>
              <a:defRPr sz="2500" b="1">
                <a:solidFill>
                  <a:schemeClr val="bg1"/>
                </a:solidFill>
              </a:defRPr>
            </a:lvl1pPr>
            <a:lvl2pPr marL="609671" indent="0">
              <a:buNone/>
              <a:defRPr sz="1867"/>
            </a:lvl2pPr>
            <a:lvl3pPr marL="1219342" indent="0">
              <a:buNone/>
              <a:defRPr sz="1600"/>
            </a:lvl3pPr>
            <a:lvl4pPr marL="1829014" indent="0">
              <a:buNone/>
              <a:defRPr sz="1334"/>
            </a:lvl4pPr>
            <a:lvl5pPr marL="2438685" indent="0">
              <a:buNone/>
              <a:defRPr sz="1334"/>
            </a:lvl5pPr>
            <a:lvl6pPr marL="3048356" indent="0">
              <a:buNone/>
              <a:defRPr sz="1334"/>
            </a:lvl6pPr>
            <a:lvl7pPr marL="3658027" indent="0">
              <a:buNone/>
              <a:defRPr sz="1334"/>
            </a:lvl7pPr>
            <a:lvl8pPr marL="4267697" indent="0">
              <a:buNone/>
              <a:defRPr sz="1334"/>
            </a:lvl8pPr>
            <a:lvl9pPr marL="4877370" indent="0">
              <a:buNone/>
              <a:defRPr sz="1334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2BE757-A7B3-EC49-B81F-E4004CBD04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E"/>
              <a:t>06.11.19</a:t>
            </a: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2DCB14-3FFF-4946-A910-0478528408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A811BA-6058-7E4C-BF7B-D24B11BC9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CC47E-4B7D-1647-9F80-3037E352F95F}" type="slidenum">
              <a:rPr lang="en-US" smtClean="0"/>
              <a:t>‹#›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8FC4529-41E5-CA40-9ECA-F13BB102D71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12567684" y="8879801"/>
            <a:ext cx="3307983" cy="1060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8236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Transparent Picture with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268B0D1-E995-3245-959F-3166EEDDA72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0"/>
            <a:ext cx="16257588" cy="8532000"/>
          </a:xfrm>
        </p:spPr>
        <p:txBody>
          <a:bodyPr/>
          <a:lstStyle>
            <a:lvl1pPr marL="0" indent="0">
              <a:buNone/>
              <a:defRPr sz="4267"/>
            </a:lvl1pPr>
            <a:lvl2pPr marL="609671" indent="0">
              <a:buNone/>
              <a:defRPr sz="3734"/>
            </a:lvl2pPr>
            <a:lvl3pPr marL="1219342" indent="0">
              <a:buNone/>
              <a:defRPr sz="3200"/>
            </a:lvl3pPr>
            <a:lvl4pPr marL="1829014" indent="0">
              <a:buNone/>
              <a:defRPr sz="2667"/>
            </a:lvl4pPr>
            <a:lvl5pPr marL="2438685" indent="0">
              <a:buNone/>
              <a:defRPr sz="2667"/>
            </a:lvl5pPr>
            <a:lvl6pPr marL="3048356" indent="0">
              <a:buNone/>
              <a:defRPr sz="2667"/>
            </a:lvl6pPr>
            <a:lvl7pPr marL="3658027" indent="0">
              <a:buNone/>
              <a:defRPr sz="2667"/>
            </a:lvl7pPr>
            <a:lvl8pPr marL="4267697" indent="0">
              <a:buNone/>
              <a:defRPr sz="2667"/>
            </a:lvl8pPr>
            <a:lvl9pPr marL="4877370" indent="0">
              <a:buNone/>
              <a:defRPr sz="2667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482D14D-EFB8-194E-9283-741A4DB5D39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9187" t="2468"/>
          <a:stretch/>
        </p:blipFill>
        <p:spPr>
          <a:xfrm>
            <a:off x="-1" y="-2300"/>
            <a:ext cx="7653701" cy="85343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071DBFB-D718-9E4A-B9E5-3A856A8BDB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000" y="1224000"/>
            <a:ext cx="5243495" cy="1423950"/>
          </a:xfrm>
        </p:spPr>
        <p:txBody>
          <a:bodyPr anchor="t"/>
          <a:lstStyle>
            <a:lvl1pPr>
              <a:defRPr sz="4267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D83F82-1B7B-8841-8682-164A9DAE09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4000" y="3047525"/>
            <a:ext cx="5243495" cy="5239226"/>
          </a:xfrm>
        </p:spPr>
        <p:txBody>
          <a:bodyPr/>
          <a:lstStyle>
            <a:lvl1pPr marL="0" indent="0">
              <a:lnSpc>
                <a:spcPts val="4000"/>
              </a:lnSpc>
              <a:spcBef>
                <a:spcPts val="0"/>
              </a:spcBef>
              <a:buFont typeface="Arial" panose="020B0604020202020204" pitchFamily="34" charset="0"/>
              <a:buNone/>
              <a:defRPr sz="2500" b="1">
                <a:solidFill>
                  <a:schemeClr val="bg1"/>
                </a:solidFill>
              </a:defRPr>
            </a:lvl1pPr>
            <a:lvl2pPr marL="609671" indent="0">
              <a:buNone/>
              <a:defRPr sz="1867"/>
            </a:lvl2pPr>
            <a:lvl3pPr marL="1219342" indent="0">
              <a:buNone/>
              <a:defRPr sz="1600"/>
            </a:lvl3pPr>
            <a:lvl4pPr marL="1829014" indent="0">
              <a:buNone/>
              <a:defRPr sz="1334"/>
            </a:lvl4pPr>
            <a:lvl5pPr marL="2438685" indent="0">
              <a:buNone/>
              <a:defRPr sz="1334"/>
            </a:lvl5pPr>
            <a:lvl6pPr marL="3048356" indent="0">
              <a:buNone/>
              <a:defRPr sz="1334"/>
            </a:lvl6pPr>
            <a:lvl7pPr marL="3658027" indent="0">
              <a:buNone/>
              <a:defRPr sz="1334"/>
            </a:lvl7pPr>
            <a:lvl8pPr marL="4267697" indent="0">
              <a:buNone/>
              <a:defRPr sz="1334"/>
            </a:lvl8pPr>
            <a:lvl9pPr marL="4877370" indent="0">
              <a:buNone/>
              <a:defRPr sz="1334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2BE757-A7B3-EC49-B81F-E4004CBD04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E"/>
              <a:t>06.11.19</a:t>
            </a: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2DCB14-3FFF-4946-A910-0478528408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A811BA-6058-7E4C-BF7B-D24B11BC9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CC47E-4B7D-1647-9F80-3037E352F95F}" type="slidenum">
              <a:rPr lang="en-US" smtClean="0"/>
              <a:t>‹#›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E530C1E-7D9B-724D-A97C-629BB5F4F54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12567684" y="8879801"/>
            <a:ext cx="3307983" cy="1060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2927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0A7FBCA-0170-A045-A7B9-C21077D8E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000" y="1224000"/>
            <a:ext cx="14022170" cy="104295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AE127D-E475-0447-ABE5-C831EB30D3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64000" y="2412000"/>
            <a:ext cx="14022170" cy="4772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A1DA5F-71C7-C24D-A60E-69D381002A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4000" y="9360000"/>
            <a:ext cx="3657957" cy="54084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600">
                <a:solidFill>
                  <a:srgbClr val="005336"/>
                </a:solidFill>
                <a:latin typeface="Helvetica" pitchFamily="2" charset="0"/>
              </a:defRPr>
            </a:lvl1pPr>
          </a:lstStyle>
          <a:p>
            <a:r>
              <a:rPr lang="en-IE"/>
              <a:t>06.11.19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C6C108-9FF4-4247-BF63-31A399B9D0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521957" y="9360000"/>
            <a:ext cx="5486936" cy="54084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600">
                <a:solidFill>
                  <a:srgbClr val="005336"/>
                </a:solidFill>
                <a:latin typeface="Helvetica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2FD07C-4D6A-8244-A552-36C15D64DC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008893" y="9360000"/>
            <a:ext cx="2983207" cy="54084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600">
                <a:solidFill>
                  <a:srgbClr val="005336"/>
                </a:solidFill>
                <a:latin typeface="Helvetica" pitchFamily="2" charset="0"/>
              </a:defRPr>
            </a:lvl1pPr>
          </a:lstStyle>
          <a:p>
            <a:fld id="{78BCC47E-4B7D-1647-9F80-3037E352F95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6047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0" r:id="rId3"/>
    <p:sldLayoutId id="2147483652" r:id="rId4"/>
    <p:sldLayoutId id="2147483663" r:id="rId5"/>
    <p:sldLayoutId id="2147483657" r:id="rId6"/>
    <p:sldLayoutId id="2147483659" r:id="rId7"/>
    <p:sldLayoutId id="2147483660" r:id="rId8"/>
    <p:sldLayoutId id="2147483661" r:id="rId9"/>
    <p:sldLayoutId id="2147483654" r:id="rId10"/>
    <p:sldLayoutId id="2147483655" r:id="rId11"/>
    <p:sldLayoutId id="2147483658" r:id="rId12"/>
  </p:sldLayoutIdLst>
  <p:hf sldNum="0" hdr="0" ftr="0"/>
  <p:txStyles>
    <p:titleStyle>
      <a:lvl1pPr algn="l" defTabSz="1219342" rtl="0" eaLnBrk="1" latinLnBrk="0" hangingPunct="1">
        <a:lnSpc>
          <a:spcPct val="90000"/>
        </a:lnSpc>
        <a:spcBef>
          <a:spcPct val="0"/>
        </a:spcBef>
        <a:buNone/>
        <a:defRPr sz="4500" b="0" kern="1200">
          <a:solidFill>
            <a:srgbClr val="005336"/>
          </a:solidFill>
          <a:latin typeface="Georgia" panose="02040502050405020303" pitchFamily="18" charset="0"/>
          <a:ea typeface="+mj-ea"/>
          <a:cs typeface="+mj-cs"/>
        </a:defRPr>
      </a:lvl1pPr>
    </p:titleStyle>
    <p:bodyStyle>
      <a:lvl1pPr marL="304835" indent="-304835" algn="l" defTabSz="1219342" rtl="0" eaLnBrk="1" latinLnBrk="0" hangingPunct="1">
        <a:lnSpc>
          <a:spcPct val="90000"/>
        </a:lnSpc>
        <a:spcBef>
          <a:spcPts val="1334"/>
        </a:spcBef>
        <a:buFont typeface="Arial" panose="020B0604020202020204" pitchFamily="34" charset="0"/>
        <a:buChar char="•"/>
        <a:defRPr sz="2300" kern="1200">
          <a:solidFill>
            <a:srgbClr val="005336"/>
          </a:solidFill>
          <a:latin typeface="Helvetica" pitchFamily="2" charset="0"/>
          <a:ea typeface="+mn-ea"/>
          <a:cs typeface="+mn-cs"/>
        </a:defRPr>
      </a:lvl1pPr>
      <a:lvl2pPr marL="914506" indent="-304835" algn="l" defTabSz="1219342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300" kern="1200">
          <a:solidFill>
            <a:srgbClr val="005336"/>
          </a:solidFill>
          <a:latin typeface="Helvetica" pitchFamily="2" charset="0"/>
          <a:ea typeface="+mn-ea"/>
          <a:cs typeface="+mn-cs"/>
        </a:defRPr>
      </a:lvl2pPr>
      <a:lvl3pPr marL="1524178" indent="-304835" algn="l" defTabSz="1219342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300" kern="1200">
          <a:solidFill>
            <a:srgbClr val="005336"/>
          </a:solidFill>
          <a:latin typeface="Helvetica" pitchFamily="2" charset="0"/>
          <a:ea typeface="+mn-ea"/>
          <a:cs typeface="+mn-cs"/>
        </a:defRPr>
      </a:lvl3pPr>
      <a:lvl4pPr marL="2133849" indent="-304835" algn="l" defTabSz="1219342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300" kern="1200">
          <a:solidFill>
            <a:srgbClr val="005336"/>
          </a:solidFill>
          <a:latin typeface="Helvetica" pitchFamily="2" charset="0"/>
          <a:ea typeface="+mn-ea"/>
          <a:cs typeface="+mn-cs"/>
        </a:defRPr>
      </a:lvl4pPr>
      <a:lvl5pPr marL="2743520" indent="-304835" algn="l" defTabSz="1219342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300" kern="1200">
          <a:solidFill>
            <a:srgbClr val="005336"/>
          </a:solidFill>
          <a:latin typeface="Helvetica" pitchFamily="2" charset="0"/>
          <a:ea typeface="+mn-ea"/>
          <a:cs typeface="+mn-cs"/>
        </a:defRPr>
      </a:lvl5pPr>
      <a:lvl6pPr marL="3353191" indent="-304835" algn="l" defTabSz="1219342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862" indent="-304835" algn="l" defTabSz="1219342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2534" indent="-304835" algn="l" defTabSz="1219342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2205" indent="-304835" algn="l" defTabSz="1219342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342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71" algn="l" defTabSz="1219342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342" algn="l" defTabSz="1219342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9014" algn="l" defTabSz="1219342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685" algn="l" defTabSz="1219342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356" algn="l" defTabSz="1219342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8027" algn="l" defTabSz="1219342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697" algn="l" defTabSz="1219342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7370" algn="l" defTabSz="1219342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977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50.png"/><Relationship Id="rId5" Type="http://schemas.openxmlformats.org/officeDocument/2006/relationships/image" Target="../media/image240.png"/><Relationship Id="rId4" Type="http://schemas.openxmlformats.org/officeDocument/2006/relationships/image" Target="../media/image2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DFCB0A-7993-BA4C-8272-98FAE8DB73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6076" y="539912"/>
            <a:ext cx="11108381" cy="1727187"/>
          </a:xfrm>
        </p:spPr>
        <p:txBody>
          <a:bodyPr>
            <a:noAutofit/>
          </a:bodyPr>
          <a:lstStyle/>
          <a:p>
            <a:r>
              <a:rPr lang="en-U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CS6143 – Artificial Intelligence and Machine Learning Project 2023/2024</a:t>
            </a:r>
            <a:br>
              <a:rPr lang="en-U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400" b="1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</a:rPr>
              <a:t>Zero-shot Recommendation System using open-source LLMs for</a:t>
            </a:r>
            <a:r>
              <a:rPr lang="en-US" sz="4400" b="1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4400" b="1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</a:rPr>
              <a:t>Airline Industry and Optimization techniques in Retrieval</a:t>
            </a:r>
            <a:r>
              <a:rPr lang="en-US" sz="4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4400" b="1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</a:rPr>
              <a:t>Augmented Generation (RAG)</a:t>
            </a:r>
            <a:br>
              <a:rPr lang="en-US" sz="4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r>
              <a:rPr lang="en-U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	</a:t>
            </a:r>
            <a:br>
              <a:rPr lang="en-U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en-U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Sajin Mohamed </a:t>
            </a:r>
            <a:r>
              <a:rPr lang="en-US" sz="4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Pallikkathodi</a:t>
            </a:r>
            <a:r>
              <a:rPr lang="en-U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Erathali</a:t>
            </a:r>
            <a:br>
              <a:rPr lang="en-U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MSc. Artificial Intelligence and Machine Learning</a:t>
            </a:r>
            <a:br>
              <a:rPr lang="en-U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Student ID : 23037601</a:t>
            </a:r>
            <a:br>
              <a:rPr lang="en-U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endParaRPr lang="en-US" sz="4000" i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59217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305"/>
    </mc:Choice>
    <mc:Fallback xmlns="">
      <p:transition spd="slow" advTm="23305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6C1963F-6058-2B4E-BD4C-A595F6C465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303" y="702525"/>
            <a:ext cx="14022170" cy="1042950"/>
          </a:xfrm>
        </p:spPr>
        <p:txBody>
          <a:bodyPr/>
          <a:lstStyle/>
          <a:p>
            <a:r>
              <a:rPr lang="en-US" dirty="0"/>
              <a:t>Recommender System with KG</a:t>
            </a:r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EE009E86-9CA7-5190-F6FD-D585E76DEA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303" y="2153830"/>
            <a:ext cx="11430000" cy="750322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10F7B85-81D5-931B-DD56-A244DCA211D4}"/>
              </a:ext>
            </a:extLst>
          </p:cNvPr>
          <p:cNvSpPr txBox="1"/>
          <p:nvPr/>
        </p:nvSpPr>
        <p:spPr>
          <a:xfrm>
            <a:off x="1352677" y="1707554"/>
            <a:ext cx="2931700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u="sng" dirty="0" err="1">
                <a:solidFill>
                  <a:srgbClr val="0053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Recomender</a:t>
            </a:r>
            <a:r>
              <a:rPr lang="en-US" sz="2300" b="1" u="sng" dirty="0">
                <a:solidFill>
                  <a:srgbClr val="0053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with KG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FB1F219-26D9-B8A2-B09A-9BBCDD2A7A51}"/>
              </a:ext>
            </a:extLst>
          </p:cNvPr>
          <p:cNvSpPr txBox="1"/>
          <p:nvPr/>
        </p:nvSpPr>
        <p:spPr>
          <a:xfrm>
            <a:off x="4514545" y="9715351"/>
            <a:ext cx="43588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i="1" dirty="0">
                <a:solidFill>
                  <a:srgbClr val="1F497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Recommender with Knowledge Graph (KG).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B18B2B-9DDA-2E33-CBA0-127D8FE30E54}"/>
              </a:ext>
            </a:extLst>
          </p:cNvPr>
          <p:cNvSpPr txBox="1"/>
          <p:nvPr/>
        </p:nvSpPr>
        <p:spPr>
          <a:xfrm>
            <a:off x="12027303" y="3373187"/>
            <a:ext cx="4230285" cy="60625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200" dirty="0">
                <a:solidFill>
                  <a:srgbClr val="0053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Extract the data from the CSV that contains all the fields described in Dataset.</a:t>
            </a: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200" dirty="0">
                <a:solidFill>
                  <a:srgbClr val="0053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Split the data into smaller chunks for efficient memory management</a:t>
            </a: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200" dirty="0">
                <a:solidFill>
                  <a:srgbClr val="0053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Embed the data obtained using a Sentence Transformer (sentence-transformers/all-MiniLM-L6-v2) and store the result in the Graph Database (Neo4J)</a:t>
            </a:r>
          </a:p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4436670-40E6-3E0D-9124-C7002F1E753E}"/>
              </a:ext>
            </a:extLst>
          </p:cNvPr>
          <p:cNvSpPr txBox="1"/>
          <p:nvPr/>
        </p:nvSpPr>
        <p:spPr>
          <a:xfrm>
            <a:off x="13061841" y="2726626"/>
            <a:ext cx="2230098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u="sng" dirty="0">
                <a:solidFill>
                  <a:srgbClr val="005336"/>
                </a:solidFill>
                <a:latin typeface="Helvetica" pitchFamily="2" charset="0"/>
              </a:rPr>
              <a:t>Preprocessing</a:t>
            </a:r>
          </a:p>
        </p:txBody>
      </p:sp>
    </p:spTree>
    <p:extLst>
      <p:ext uri="{BB962C8B-B14F-4D97-AF65-F5344CB8AC3E}">
        <p14:creationId xmlns:p14="http://schemas.microsoft.com/office/powerpoint/2010/main" val="8665425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6C1963F-6058-2B4E-BD4C-A595F6C465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000" y="1224000"/>
            <a:ext cx="14022170" cy="1042950"/>
          </a:xfrm>
        </p:spPr>
        <p:txBody>
          <a:bodyPr anchor="ctr">
            <a:normAutofit/>
          </a:bodyPr>
          <a:lstStyle/>
          <a:p>
            <a:r>
              <a:rPr lang="en-US" dirty="0"/>
              <a:t>Resultant KG</a:t>
            </a:r>
          </a:p>
        </p:txBody>
      </p:sp>
      <p:pic>
        <p:nvPicPr>
          <p:cNvPr id="2" name="Picture 1" descr="A network of colorful dots&#10;&#10;Description automatically generated">
            <a:extLst>
              <a:ext uri="{FF2B5EF4-FFF2-40B4-BE49-F238E27FC236}">
                <a16:creationId xmlns:a16="http://schemas.microsoft.com/office/drawing/2014/main" id="{F9A58EE3-8C52-E026-BBA3-14BCAA9696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240" y="2393908"/>
            <a:ext cx="8677433" cy="4772588"/>
          </a:xfrm>
          <a:prstGeom prst="rect">
            <a:avLst/>
          </a:prstGeom>
          <a:noFill/>
        </p:spPr>
      </p:pic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600E38CC-7EA8-B335-5D10-7E82A754AF0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4000" y="9360000"/>
            <a:ext cx="3657957" cy="540841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IE"/>
              <a:t>06.11.19</a:t>
            </a:r>
            <a:endParaRPr lang="en-US"/>
          </a:p>
        </p:txBody>
      </p:sp>
      <p:pic>
        <p:nvPicPr>
          <p:cNvPr id="3" name="Picture 2" descr="A diagram of a network&#10;&#10;Description automatically generated">
            <a:extLst>
              <a:ext uri="{FF2B5EF4-FFF2-40B4-BE49-F238E27FC236}">
                <a16:creationId xmlns:a16="http://schemas.microsoft.com/office/drawing/2014/main" id="{C6EC1FA7-1F0C-5FEC-7C45-E4A519DAAF6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3200" y="2356465"/>
            <a:ext cx="6515481" cy="4772588"/>
          </a:xfrm>
          <a:prstGeom prst="rect">
            <a:avLst/>
          </a:prstGeom>
          <a:noFill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6F2B604-3399-168E-6407-540B2A26BAD6}"/>
              </a:ext>
            </a:extLst>
          </p:cNvPr>
          <p:cNvSpPr txBox="1"/>
          <p:nvPr/>
        </p:nvSpPr>
        <p:spPr>
          <a:xfrm>
            <a:off x="473210" y="7293455"/>
            <a:ext cx="5739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371600" marR="0" algn="just">
              <a:spcBef>
                <a:spcPts val="0"/>
              </a:spcBef>
              <a:spcAft>
                <a:spcPts val="1000"/>
              </a:spcAft>
            </a:pPr>
            <a:r>
              <a:rPr lang="en-GB" sz="1800" i="1" dirty="0">
                <a:solidFill>
                  <a:srgbClr val="1F497D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 sub-section of the Knowledge Graph (KG).</a:t>
            </a:r>
            <a:endParaRPr lang="en-US" sz="1800" i="1" dirty="0">
              <a:solidFill>
                <a:srgbClr val="1F497D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7663E1-62CD-D26E-A6B7-F93852A1BB0A}"/>
              </a:ext>
            </a:extLst>
          </p:cNvPr>
          <p:cNvSpPr txBox="1"/>
          <p:nvPr/>
        </p:nvSpPr>
        <p:spPr>
          <a:xfrm>
            <a:off x="9358773" y="7245777"/>
            <a:ext cx="6425605" cy="7534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00" i="1" dirty="0">
                <a:solidFill>
                  <a:srgbClr val="1F497D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An Enlarged view of the relationships between the nodes in the KG.</a:t>
            </a:r>
            <a:endParaRPr lang="en-US" sz="1800" i="1" dirty="0">
              <a:solidFill>
                <a:srgbClr val="1F497D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2776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066"/>
    </mc:Choice>
    <mc:Fallback xmlns="">
      <p:transition spd="slow" advTm="33066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6C1963F-6058-2B4E-BD4C-A595F6C465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303" y="702525"/>
            <a:ext cx="14022170" cy="1042950"/>
          </a:xfrm>
        </p:spPr>
        <p:txBody>
          <a:bodyPr/>
          <a:lstStyle/>
          <a:p>
            <a:r>
              <a:rPr lang="en-US" dirty="0"/>
              <a:t>Retrieval Augmented Generation (RAG)</a:t>
            </a:r>
          </a:p>
        </p:txBody>
      </p:sp>
      <p:pic>
        <p:nvPicPr>
          <p:cNvPr id="2" name="Picture 1" descr="A computer screen shot of a diagram&#10;&#10;Description automatically generated">
            <a:extLst>
              <a:ext uri="{FF2B5EF4-FFF2-40B4-BE49-F238E27FC236}">
                <a16:creationId xmlns:a16="http://schemas.microsoft.com/office/drawing/2014/main" id="{4EFD3579-F105-EFFC-5D9D-F709F1038B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303" y="1745475"/>
            <a:ext cx="12368889" cy="673538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3E52A8-BCED-CE0F-30A0-EBB6E4126A26}"/>
              </a:ext>
            </a:extLst>
          </p:cNvPr>
          <p:cNvSpPr txBox="1"/>
          <p:nvPr/>
        </p:nvSpPr>
        <p:spPr>
          <a:xfrm>
            <a:off x="1188720" y="8598430"/>
            <a:ext cx="11137392" cy="1030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i="1" dirty="0">
                <a:solidFill>
                  <a:srgbClr val="1F497D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RAG Pipeline showing the different steps in the retrieval augmented generation and the way the result is returned to the user provided a query from the user is consumed by the system [source: </a:t>
            </a:r>
            <a:r>
              <a:rPr lang="en-GB" sz="1800" i="1" dirty="0">
                <a:solidFill>
                  <a:srgbClr val="00008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GB" sz="1800" i="1" dirty="0" err="1">
                <a:solidFill>
                  <a:srgbClr val="00008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Özker</a:t>
            </a:r>
            <a:r>
              <a:rPr lang="en-GB" sz="1800" i="1" dirty="0">
                <a:solidFill>
                  <a:srgbClr val="00008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2024)</a:t>
            </a:r>
            <a:r>
              <a:rPr lang="en-GB" sz="1800" i="1" dirty="0">
                <a:solidFill>
                  <a:srgbClr val="1F497D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].</a:t>
            </a:r>
            <a:endParaRPr lang="en-US" sz="1800" i="1" dirty="0">
              <a:solidFill>
                <a:srgbClr val="1F497D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7183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681"/>
    </mc:Choice>
    <mc:Fallback xmlns="">
      <p:transition spd="slow" advTm="60681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6C1963F-6058-2B4E-BD4C-A595F6C465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303" y="337469"/>
            <a:ext cx="14022170" cy="1042950"/>
          </a:xfrm>
        </p:spPr>
        <p:txBody>
          <a:bodyPr/>
          <a:lstStyle/>
          <a:p>
            <a:r>
              <a:rPr lang="en-US" dirty="0"/>
              <a:t>RAG Optimization – Fine-tuned Embeddings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BEA136C-758E-E031-A968-AE491DBE0DC0}"/>
              </a:ext>
            </a:extLst>
          </p:cNvPr>
          <p:cNvSpPr txBox="1"/>
          <p:nvPr/>
        </p:nvSpPr>
        <p:spPr>
          <a:xfrm>
            <a:off x="866463" y="2019532"/>
            <a:ext cx="5578771" cy="21537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US" sz="2200" b="1" dirty="0">
                <a:solidFill>
                  <a:srgbClr val="0053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Sentence-transformers/all-MiniLM-L6-v2</a:t>
            </a: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200" b="1" dirty="0">
                <a:solidFill>
                  <a:srgbClr val="0053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BAAI/bge-small-en-v1.5</a:t>
            </a: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sz="2200" b="1" dirty="0">
                <a:solidFill>
                  <a:srgbClr val="0053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Int/float/multilingual-E5-small</a:t>
            </a:r>
          </a:p>
          <a:p>
            <a:endParaRPr lang="en-US" dirty="0"/>
          </a:p>
        </p:txBody>
      </p:sp>
      <p:pic>
        <p:nvPicPr>
          <p:cNvPr id="15" name="Picture 14" descr="A screenshot of a computer game&#10;&#10;Description automatically generated">
            <a:extLst>
              <a:ext uri="{FF2B5EF4-FFF2-40B4-BE49-F238E27FC236}">
                <a16:creationId xmlns:a16="http://schemas.microsoft.com/office/drawing/2014/main" id="{4A525637-6CEF-97B3-F1E7-9FB46D3339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7409" y="2459411"/>
            <a:ext cx="5732064" cy="451895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558DC03-20C5-5DF4-8964-A091025F6C5D}"/>
              </a:ext>
            </a:extLst>
          </p:cNvPr>
          <p:cNvSpPr txBox="1"/>
          <p:nvPr/>
        </p:nvSpPr>
        <p:spPr>
          <a:xfrm>
            <a:off x="7403769" y="7435702"/>
            <a:ext cx="8129016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1000"/>
              </a:spcAft>
            </a:pPr>
            <a:r>
              <a:rPr lang="en-GB" sz="2800" i="1" dirty="0">
                <a:solidFill>
                  <a:srgbClr val="1F497D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</a:t>
            </a:r>
            <a:r>
              <a:rPr lang="en-GB" sz="2400" i="1" dirty="0">
                <a:solidFill>
                  <a:srgbClr val="1F497D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BAAI/bge-small-en-v1.5 </a:t>
            </a:r>
            <a:r>
              <a:rPr lang="en-GB" sz="2800" i="1" dirty="0">
                <a:solidFill>
                  <a:srgbClr val="1F497D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embeddings of the Train Dataset projected onto a 2-dimensional vector space with the query (red X) and the retrieved documents (green circle) as highlighted.</a:t>
            </a:r>
            <a:endParaRPr lang="en-US" sz="2400" i="1" dirty="0">
              <a:solidFill>
                <a:srgbClr val="1F497D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634419D-7510-440C-B7A4-E13EF08E255B}"/>
              </a:ext>
            </a:extLst>
          </p:cNvPr>
          <p:cNvSpPr txBox="1"/>
          <p:nvPr/>
        </p:nvSpPr>
        <p:spPr>
          <a:xfrm>
            <a:off x="597303" y="1484532"/>
            <a:ext cx="545694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solidFill>
                  <a:srgbClr val="0053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3 embedding models considered here are :</a:t>
            </a:r>
          </a:p>
        </p:txBody>
      </p:sp>
    </p:spTree>
    <p:extLst>
      <p:ext uri="{BB962C8B-B14F-4D97-AF65-F5344CB8AC3E}">
        <p14:creationId xmlns:p14="http://schemas.microsoft.com/office/powerpoint/2010/main" val="2010988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358"/>
    </mc:Choice>
    <mc:Fallback xmlns="">
      <p:transition spd="slow" advTm="42358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6C1963F-6058-2B4E-BD4C-A595F6C465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303" y="702525"/>
            <a:ext cx="14022170" cy="1042950"/>
          </a:xfrm>
        </p:spPr>
        <p:txBody>
          <a:bodyPr/>
          <a:lstStyle/>
          <a:p>
            <a:r>
              <a:rPr lang="en-US" dirty="0"/>
              <a:t>RAG Optimization – Cross-encoder Re-ranking with Multi-Query Expansion</a:t>
            </a:r>
          </a:p>
        </p:txBody>
      </p:sp>
      <p:pic>
        <p:nvPicPr>
          <p:cNvPr id="2" name="Picture 1" descr="A diagram of a data processing process&#10;&#10;Description automatically generated">
            <a:extLst>
              <a:ext uri="{FF2B5EF4-FFF2-40B4-BE49-F238E27FC236}">
                <a16:creationId xmlns:a16="http://schemas.microsoft.com/office/drawing/2014/main" id="{ED25F5EF-915B-C552-FB4C-E786411A99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304" y="2042523"/>
            <a:ext cx="8975410" cy="464207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09113DB-D7BA-174E-89D3-8C76A602D0DA}"/>
              </a:ext>
            </a:extLst>
          </p:cNvPr>
          <p:cNvSpPr txBox="1"/>
          <p:nvPr/>
        </p:nvSpPr>
        <p:spPr>
          <a:xfrm>
            <a:off x="804673" y="6658682"/>
            <a:ext cx="8768041" cy="10304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00" i="1" dirty="0">
                <a:solidFill>
                  <a:srgbClr val="1F497D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Illustration of how bi-encoders and cross-encoders work together to improve result retrieval </a:t>
            </a:r>
          </a:p>
          <a:p>
            <a:r>
              <a:rPr lang="en-GB" sz="1800" i="1" dirty="0">
                <a:solidFill>
                  <a:srgbClr val="1F497D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[source: </a:t>
            </a:r>
            <a:r>
              <a:rPr lang="en-GB" sz="1800" i="1" dirty="0" err="1">
                <a:solidFill>
                  <a:srgbClr val="1F497D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Osanseviero</a:t>
            </a:r>
            <a:r>
              <a:rPr lang="en-GB" sz="1800" i="1" dirty="0">
                <a:solidFill>
                  <a:srgbClr val="1F497D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O., 2023].</a:t>
            </a:r>
            <a:endParaRPr lang="en-US" sz="1800" i="1" dirty="0">
              <a:solidFill>
                <a:srgbClr val="1F497D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4EBDA3-18EF-0AE9-91A6-6867CDA16C15}"/>
              </a:ext>
            </a:extLst>
          </p:cNvPr>
          <p:cNvSpPr txBox="1"/>
          <p:nvPr/>
        </p:nvSpPr>
        <p:spPr>
          <a:xfrm>
            <a:off x="11978641" y="2858283"/>
            <a:ext cx="3931919" cy="3800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“You are an AI language model assistant. Your task is to generate five different versions of the given user question to retrieve relevant documents from a vector database. By generating multiple perspectives on the user question, your goal is to help the user overcome some of the limitations of the distance-based similarity search. Provide these alternative questions separated by newlines. Only provide the query, no numbering. Original question: {question}”</a:t>
            </a:r>
            <a:r>
              <a:rPr lang="en-US" dirty="0">
                <a:effectLst/>
              </a:rPr>
              <a:t> 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861522-EF2D-FACA-6461-765D4A05CBF6}"/>
              </a:ext>
            </a:extLst>
          </p:cNvPr>
          <p:cNvSpPr txBox="1"/>
          <p:nvPr/>
        </p:nvSpPr>
        <p:spPr>
          <a:xfrm>
            <a:off x="11814914" y="2191218"/>
            <a:ext cx="42593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>
                <a:solidFill>
                  <a:srgbClr val="0053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Prompt For LLM Llama 3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9384C23-2205-F954-3894-986A777142B9}"/>
              </a:ext>
            </a:extLst>
          </p:cNvPr>
          <p:cNvSpPr/>
          <p:nvPr/>
        </p:nvSpPr>
        <p:spPr>
          <a:xfrm>
            <a:off x="11978641" y="8010144"/>
            <a:ext cx="4278947" cy="19751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28E067B-6B27-E022-2437-1D9B0B9023C8}"/>
              </a:ext>
            </a:extLst>
          </p:cNvPr>
          <p:cNvSpPr txBox="1"/>
          <p:nvPr/>
        </p:nvSpPr>
        <p:spPr>
          <a:xfrm>
            <a:off x="9422969" y="6802527"/>
            <a:ext cx="6834619" cy="31670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500" dirty="0">
                <a:solidFill>
                  <a:srgbClr val="0053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output of the LLM for a question like “Who is Sherlock Holmes?” would be </a:t>
            </a:r>
          </a:p>
          <a:p>
            <a:pPr marL="457200" marR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500" dirty="0">
                <a:solidFill>
                  <a:srgbClr val="0053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“Who was the famous detective created by Arthur Conan Doyle?"</a:t>
            </a:r>
          </a:p>
          <a:p>
            <a:pPr marL="457200" marR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500" dirty="0">
                <a:solidFill>
                  <a:srgbClr val="0053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"Can you find information about the character Sherlock Holmes from the stories of Sir Arthur Conan Doyle?"</a:t>
            </a:r>
          </a:p>
          <a:p>
            <a:pPr marL="457200" marR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500" dirty="0">
                <a:solidFill>
                  <a:srgbClr val="0053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"Identify the protagonist of the Arthur Conan Doyle's detective stories."</a:t>
            </a:r>
          </a:p>
          <a:p>
            <a:pPr marL="457200" marR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500" dirty="0">
                <a:solidFill>
                  <a:srgbClr val="0053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 "Provide details on the character known as Sherlock Holmes in the works of Sir Arthur Conan Doyle."</a:t>
            </a:r>
          </a:p>
          <a:p>
            <a:pPr marL="457200" marR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500" dirty="0">
                <a:solidFill>
                  <a:srgbClr val="0053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"Describe the main character in the detective series written by Sir Arthur Conan Doyle, focusing on his name."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559FF6F-38FF-C890-37EE-6959F33D51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673" y="7224401"/>
            <a:ext cx="7772400" cy="232333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A4764B9-DB06-4138-8BBD-9E5A11050975}"/>
              </a:ext>
            </a:extLst>
          </p:cNvPr>
          <p:cNvSpPr txBox="1"/>
          <p:nvPr/>
        </p:nvSpPr>
        <p:spPr>
          <a:xfrm>
            <a:off x="804674" y="9467126"/>
            <a:ext cx="91102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i="1" dirty="0">
                <a:solidFill>
                  <a:srgbClr val="1F497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Improvement in Inference time for multi-query attention when compared to multi-head attention</a:t>
            </a:r>
            <a:r>
              <a:rPr lang="en-US" sz="1800" dirty="0">
                <a:solidFill>
                  <a:srgbClr val="1F497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US" sz="1800" i="1" dirty="0">
                <a:solidFill>
                  <a:srgbClr val="1F497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[source: (</a:t>
            </a:r>
            <a:r>
              <a:rPr lang="en-US" sz="1800" i="1" dirty="0" err="1">
                <a:solidFill>
                  <a:srgbClr val="1F497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Shazeer</a:t>
            </a:r>
            <a:r>
              <a:rPr lang="en-US" sz="1800" i="1" dirty="0">
                <a:solidFill>
                  <a:srgbClr val="1F497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2019)]</a:t>
            </a:r>
            <a:endParaRPr lang="en-US" sz="1800" dirty="0">
              <a:solidFill>
                <a:srgbClr val="1F497D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0597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210"/>
    </mc:Choice>
    <mc:Fallback xmlns="">
      <p:transition spd="slow" advTm="2821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6C1963F-6058-2B4E-BD4C-A595F6C465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303" y="122663"/>
            <a:ext cx="14022170" cy="1042950"/>
          </a:xfrm>
        </p:spPr>
        <p:txBody>
          <a:bodyPr/>
          <a:lstStyle/>
          <a:p>
            <a:r>
              <a:rPr lang="en-US" dirty="0"/>
              <a:t>RAG Optimization - Token Optimization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2B2AC2-E8D1-3B28-0C25-B894D0A8C57A}"/>
              </a:ext>
            </a:extLst>
          </p:cNvPr>
          <p:cNvSpPr txBox="1"/>
          <p:nvPr/>
        </p:nvSpPr>
        <p:spPr>
          <a:xfrm>
            <a:off x="1152143" y="2522888"/>
            <a:ext cx="6053327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53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Byte-Pair Encoding (BPE)</a:t>
            </a:r>
          </a:p>
          <a:p>
            <a:pPr marL="514350" indent="-514350">
              <a:buAutoNum type="arabicPeriod"/>
            </a:pPr>
            <a:endParaRPr lang="en-US" sz="2800" b="1" dirty="0">
              <a:solidFill>
                <a:srgbClr val="00533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b="1" dirty="0">
                <a:solidFill>
                  <a:srgbClr val="0053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en-US" sz="2800" b="1" dirty="0" err="1">
                <a:solidFill>
                  <a:srgbClr val="0053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Wordpiece</a:t>
            </a:r>
            <a:endParaRPr lang="en-US" sz="2800" b="1" dirty="0">
              <a:solidFill>
                <a:srgbClr val="00533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800" b="1" dirty="0">
              <a:solidFill>
                <a:srgbClr val="00533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b="1" dirty="0">
                <a:solidFill>
                  <a:srgbClr val="0053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</a:t>
            </a:r>
            <a:r>
              <a:rPr lang="en-US" sz="2800" b="1" dirty="0" err="1">
                <a:solidFill>
                  <a:srgbClr val="0053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Sentencepiece</a:t>
            </a:r>
            <a:endParaRPr lang="en-US" sz="2800" b="1" dirty="0">
              <a:solidFill>
                <a:srgbClr val="00533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800" b="1" u="sng" dirty="0">
              <a:solidFill>
                <a:srgbClr val="00533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b="1" dirty="0">
                <a:solidFill>
                  <a:srgbClr val="0053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 Latent Semantic Analysis (LSA)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A4BB65-314C-715C-49FA-BB477F68D8E9}"/>
              </a:ext>
            </a:extLst>
          </p:cNvPr>
          <p:cNvSpPr txBox="1"/>
          <p:nvPr/>
        </p:nvSpPr>
        <p:spPr>
          <a:xfrm>
            <a:off x="7900416" y="1645920"/>
            <a:ext cx="272832" cy="4764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54C6B7F-D6EF-E1EA-7D54-29927CEFAF5C}"/>
              </a:ext>
            </a:extLst>
          </p:cNvPr>
          <p:cNvSpPr txBox="1"/>
          <p:nvPr/>
        </p:nvSpPr>
        <p:spPr>
          <a:xfrm>
            <a:off x="7608388" y="6530025"/>
            <a:ext cx="7881548" cy="907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53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8686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393"/>
    </mc:Choice>
    <mc:Fallback xmlns="">
      <p:transition spd="slow" advTm="40393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A6BCF-4DCB-0650-662D-57CE08B3EC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000" y="838698"/>
            <a:ext cx="14022170" cy="1042950"/>
          </a:xfrm>
        </p:spPr>
        <p:txBody>
          <a:bodyPr/>
          <a:lstStyle/>
          <a:p>
            <a:r>
              <a:rPr lang="en-US" dirty="0"/>
              <a:t>RAGAS and NDCG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AA473A-2DB2-79B3-AAE2-00894D2FDC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64000" y="1879631"/>
            <a:ext cx="14529588" cy="7035197"/>
          </a:xfrm>
        </p:spPr>
        <p:txBody>
          <a:bodyPr/>
          <a:lstStyle/>
          <a:p>
            <a:pPr algn="l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Limitations of ROUGE and BLEU</a:t>
            </a:r>
            <a:r>
              <a:rPr lang="en-US" sz="2000" b="1" i="0" u="none" strike="noStrike" dirty="0">
                <a:solidFill>
                  <a:srgbClr val="000000"/>
                </a:solidFill>
                <a:effectLst/>
              </a:rPr>
              <a:t>:</a:t>
            </a:r>
            <a:r>
              <a:rPr lang="en-US" sz="2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While effective for n-gram similarity in tasks like translation and summarization, ROUGE and BLEU may not fully capture the relevance and accuracy needed for evaluating complex tasks like Retrieval-Augmented Generation (RAG). </a:t>
            </a:r>
          </a:p>
          <a:p>
            <a:pPr algn="l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RAGAS Metrics Overview (Es et al., 2023; 'Metrics | Ragas', 2024):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Faithfulness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Answer Relevance</a:t>
            </a:r>
            <a:endParaRPr lang="en-US" sz="2800" b="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Context Precision</a:t>
            </a:r>
            <a:endParaRPr lang="en-US" sz="2800" b="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Context Recall</a:t>
            </a:r>
          </a:p>
          <a:p>
            <a:pPr algn="l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Normalized Discounted Cumulative Gain (NDCG)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1091CB-E084-6A08-D283-E9657582AFC4}"/>
              </a:ext>
            </a:extLst>
          </p:cNvPr>
          <p:cNvSpPr txBox="1"/>
          <p:nvPr/>
        </p:nvSpPr>
        <p:spPr>
          <a:xfrm>
            <a:off x="3291840" y="1243584"/>
            <a:ext cx="184731" cy="4764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0" name="Picture 9" descr="A table with text on it&#10;&#10;Description automatically generated">
            <a:extLst>
              <a:ext uri="{FF2B5EF4-FFF2-40B4-BE49-F238E27FC236}">
                <a16:creationId xmlns:a16="http://schemas.microsoft.com/office/drawing/2014/main" id="{7F1FC1CA-5D1E-8CF6-6DF1-7FDD4A6E3C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0225" y="4134915"/>
            <a:ext cx="7127412" cy="461532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A9066DC-F566-F63C-BD44-90E4530EF5EA}"/>
                  </a:ext>
                </a:extLst>
              </p:cNvPr>
              <p:cNvSpPr txBox="1"/>
              <p:nvPr/>
            </p:nvSpPr>
            <p:spPr>
              <a:xfrm>
                <a:off x="864000" y="6834872"/>
                <a:ext cx="2390632" cy="12609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𝐶𝐺</m:t>
                          </m:r>
                        </m:e>
                        <m:sub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@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= 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𝑘</m:t>
                          </m:r>
                        </m:sup>
                        <m:e>
                          <m:sSub>
                            <m:sSubPr>
                              <m:ctrlP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18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A9066DC-F566-F63C-BD44-90E4530EF5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4000" y="6834872"/>
                <a:ext cx="2390632" cy="1260986"/>
              </a:xfrm>
              <a:prstGeom prst="rect">
                <a:avLst/>
              </a:prstGeom>
              <a:blipFill>
                <a:blip r:embed="rId3"/>
                <a:stretch>
                  <a:fillRect t="-66000" b="-73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DC4ED7E-4492-AA77-C46C-B2BEB48159A3}"/>
                  </a:ext>
                </a:extLst>
              </p:cNvPr>
              <p:cNvSpPr txBox="1"/>
              <p:nvPr/>
            </p:nvSpPr>
            <p:spPr>
              <a:xfrm>
                <a:off x="4757112" y="6830343"/>
                <a:ext cx="3496194" cy="12609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𝐷𝐶𝐺</m:t>
                          </m:r>
                        </m:e>
                        <m:sub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@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= 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𝑘</m:t>
                          </m:r>
                        </m:sup>
                        <m:e>
                          <m:f>
                            <m:fPr>
                              <m:ctrlP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𝑙𝑜𝑔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+1)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en-US" sz="18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DC4ED7E-4492-AA77-C46C-B2BEB48159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7112" y="6830343"/>
                <a:ext cx="3496194" cy="1260986"/>
              </a:xfrm>
              <a:prstGeom prst="rect">
                <a:avLst/>
              </a:prstGeom>
              <a:blipFill>
                <a:blip r:embed="rId4"/>
                <a:stretch>
                  <a:fillRect t="-65000" b="-7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86D6360-01A5-A533-422E-A4C89820BCB7}"/>
                  </a:ext>
                </a:extLst>
              </p:cNvPr>
              <p:cNvSpPr txBox="1"/>
              <p:nvPr/>
            </p:nvSpPr>
            <p:spPr>
              <a:xfrm>
                <a:off x="864000" y="8095859"/>
                <a:ext cx="3071610" cy="130875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𝐼𝐷𝐶𝐺</m:t>
                          </m:r>
                        </m:e>
                        <m:sub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@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= 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=1</m:t>
                          </m:r>
                        </m:sub>
                        <m:sup>
                          <m:sSup>
                            <m:sSupPr>
                              <m:ctrlP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𝑖𝑑𝑒𝑎𝑙</m:t>
                              </m:r>
                            </m:sup>
                          </m:sSup>
                        </m:sup>
                        <m:e>
                          <m:f>
                            <m:fPr>
                              <m:ctrlP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𝑖𝑑𝑒𝑎𝑙</m:t>
                                  </m:r>
                                </m:sup>
                              </m:sSubSup>
                            </m:num>
                            <m:den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𝑙𝑜𝑔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+1)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en-US" sz="18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86D6360-01A5-A533-422E-A4C89820BC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4000" y="8095859"/>
                <a:ext cx="3071610" cy="1308756"/>
              </a:xfrm>
              <a:prstGeom prst="rect">
                <a:avLst/>
              </a:prstGeom>
              <a:blipFill>
                <a:blip r:embed="rId5"/>
                <a:stretch>
                  <a:fillRect t="-58654" b="-71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5F1603E-6CED-E27F-15AD-7583BDDC582E}"/>
                  </a:ext>
                </a:extLst>
              </p:cNvPr>
              <p:cNvSpPr txBox="1"/>
              <p:nvPr/>
            </p:nvSpPr>
            <p:spPr>
              <a:xfrm>
                <a:off x="4757112" y="8205897"/>
                <a:ext cx="3071610" cy="10549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𝑁𝐷𝐶𝐺</m:t>
                          </m:r>
                        </m:e>
                        <m:sub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@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𝐷𝐶𝐺</m:t>
                              </m:r>
                            </m:e>
                            <m:sub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@</m:t>
                              </m:r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𝑘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𝐼𝐷𝐶𝐺</m:t>
                              </m:r>
                            </m:e>
                            <m:sub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@</m:t>
                              </m:r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𝑘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18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5F1603E-6CED-E27F-15AD-7583BDDC58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7112" y="8205897"/>
                <a:ext cx="3071610" cy="105496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467939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6C1963F-6058-2B4E-BD4C-A595F6C465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303" y="702525"/>
            <a:ext cx="14022170" cy="1042950"/>
          </a:xfrm>
        </p:spPr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2" name="Content Placeholder 1" descr="A graph with numbers and a white background&#10;&#10;Description automatically generated with medium confidence">
            <a:extLst>
              <a:ext uri="{FF2B5EF4-FFF2-40B4-BE49-F238E27FC236}">
                <a16:creationId xmlns:a16="http://schemas.microsoft.com/office/drawing/2014/main" id="{F00A13DF-9CF6-7503-DC6E-E1EA6CDDD4CD}"/>
              </a:ext>
            </a:extLst>
          </p:cNvPr>
          <p:cNvPicPr>
            <a:picLocks noGrp="1" noChangeAspect="1"/>
          </p:cNvPicPr>
          <p:nvPr>
            <p:ph sz="half" idx="13"/>
          </p:nvPr>
        </p:nvPicPr>
        <p:blipFill>
          <a:blip r:embed="rId2"/>
          <a:stretch>
            <a:fillRect/>
          </a:stretch>
        </p:blipFill>
        <p:spPr>
          <a:xfrm>
            <a:off x="430679" y="2048256"/>
            <a:ext cx="7018738" cy="3997004"/>
          </a:xfrm>
          <a:prstGeom prst="rect">
            <a:avLst/>
          </a:prstGeom>
        </p:spPr>
      </p:pic>
      <p:pic>
        <p:nvPicPr>
          <p:cNvPr id="3" name="Picture 2" descr="A graph with numbers and a white background&#10;&#10;Description automatically generated with medium confidence">
            <a:extLst>
              <a:ext uri="{FF2B5EF4-FFF2-40B4-BE49-F238E27FC236}">
                <a16:creationId xmlns:a16="http://schemas.microsoft.com/office/drawing/2014/main" id="{7BBC3249-1800-89EA-2C0D-FA65448C27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6470" y="1970468"/>
            <a:ext cx="6721062" cy="3861461"/>
          </a:xfrm>
          <a:prstGeom prst="rect">
            <a:avLst/>
          </a:prstGeom>
        </p:spPr>
      </p:pic>
      <p:pic>
        <p:nvPicPr>
          <p:cNvPr id="4" name="Picture 3" descr="A graph of a bar chart&#10;&#10;Description automatically generated with medium confidence">
            <a:extLst>
              <a:ext uri="{FF2B5EF4-FFF2-40B4-BE49-F238E27FC236}">
                <a16:creationId xmlns:a16="http://schemas.microsoft.com/office/drawing/2014/main" id="{CB7986B7-1D84-6346-95D4-94AC48EBBD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237" y="6111677"/>
            <a:ext cx="6571180" cy="3775349"/>
          </a:xfrm>
          <a:prstGeom prst="rect">
            <a:avLst/>
          </a:prstGeom>
        </p:spPr>
      </p:pic>
      <p:pic>
        <p:nvPicPr>
          <p:cNvPr id="5" name="Picture 4" descr="A graph with numbers and a chart&#10;&#10;Description automatically generated with medium confidence">
            <a:extLst>
              <a:ext uri="{FF2B5EF4-FFF2-40B4-BE49-F238E27FC236}">
                <a16:creationId xmlns:a16="http://schemas.microsoft.com/office/drawing/2014/main" id="{366905BC-0783-08BF-8849-6DA48305FB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28794" y="5831929"/>
            <a:ext cx="7018738" cy="40324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B2B44A3-C0EB-0F5C-6FD5-95D61A302DB8}"/>
              </a:ext>
            </a:extLst>
          </p:cNvPr>
          <p:cNvSpPr txBox="1"/>
          <p:nvPr/>
        </p:nvSpPr>
        <p:spPr>
          <a:xfrm>
            <a:off x="2633472" y="1298124"/>
            <a:ext cx="1321196" cy="4764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Llama 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ECF21C-BE7F-831E-C509-E1A928FCFF52}"/>
              </a:ext>
            </a:extLst>
          </p:cNvPr>
          <p:cNvSpPr txBox="1"/>
          <p:nvPr/>
        </p:nvSpPr>
        <p:spPr>
          <a:xfrm>
            <a:off x="11008519" y="1313754"/>
            <a:ext cx="1124026" cy="4764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Mistral</a:t>
            </a:r>
          </a:p>
        </p:txBody>
      </p:sp>
    </p:spTree>
    <p:extLst>
      <p:ext uri="{BB962C8B-B14F-4D97-AF65-F5344CB8AC3E}">
        <p14:creationId xmlns:p14="http://schemas.microsoft.com/office/powerpoint/2010/main" val="3751419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173"/>
    </mc:Choice>
    <mc:Fallback xmlns="">
      <p:transition spd="slow" advTm="26173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6C1963F-6058-2B4E-BD4C-A595F6C465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303" y="337469"/>
            <a:ext cx="14022170" cy="1042950"/>
          </a:xfrm>
        </p:spPr>
        <p:txBody>
          <a:bodyPr/>
          <a:lstStyle/>
          <a:p>
            <a:r>
              <a:rPr lang="en-US" dirty="0"/>
              <a:t>Results - RAG Optimization – Fine-tuned Embeddings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A7F06B-C32E-0B38-4D35-983863E5255A}"/>
              </a:ext>
            </a:extLst>
          </p:cNvPr>
          <p:cNvSpPr txBox="1"/>
          <p:nvPr/>
        </p:nvSpPr>
        <p:spPr>
          <a:xfrm>
            <a:off x="201487" y="4904186"/>
            <a:ext cx="59106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i="1" dirty="0">
                <a:solidFill>
                  <a:srgbClr val="1F497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Plotting “Who is Sherlock Holmes?” vector embedding </a:t>
            </a:r>
          </a:p>
          <a:p>
            <a:r>
              <a:rPr lang="en-US" sz="1800" i="1" dirty="0">
                <a:solidFill>
                  <a:srgbClr val="1F497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 Train Data with Sentence-transformers/all-MiniLM-L6-v2 </a:t>
            </a:r>
          </a:p>
        </p:txBody>
      </p:sp>
      <p:pic>
        <p:nvPicPr>
          <p:cNvPr id="8" name="Picture 7" descr="A screenshot of a video game&#10;&#10;Description automatically generated">
            <a:extLst>
              <a:ext uri="{FF2B5EF4-FFF2-40B4-BE49-F238E27FC236}">
                <a16:creationId xmlns:a16="http://schemas.microsoft.com/office/drawing/2014/main" id="{4CF0310E-4015-9FBD-A2F2-FC32E703877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1061" y="1170431"/>
            <a:ext cx="5111632" cy="405691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0821051-96E8-BB85-99D8-C4EC3FF0AEEB}"/>
              </a:ext>
            </a:extLst>
          </p:cNvPr>
          <p:cNvSpPr txBox="1"/>
          <p:nvPr/>
        </p:nvSpPr>
        <p:spPr>
          <a:xfrm>
            <a:off x="7479552" y="4967210"/>
            <a:ext cx="79367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i="1" dirty="0">
                <a:solidFill>
                  <a:srgbClr val="1F497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vector embeddings for the fine-tuned BAAI/bge-small-en-v1.5 model, depicting </a:t>
            </a:r>
          </a:p>
          <a:p>
            <a:r>
              <a:rPr lang="en-US" sz="1800" i="1" dirty="0">
                <a:solidFill>
                  <a:srgbClr val="1F497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question "Who is Sherlock Holmes?" on a 2-dimensional plane.</a:t>
            </a:r>
          </a:p>
        </p:txBody>
      </p:sp>
      <p:pic>
        <p:nvPicPr>
          <p:cNvPr id="10" name="Picture 9" descr="A screenshot of a video game&#10;&#10;Description automatically generated">
            <a:extLst>
              <a:ext uri="{FF2B5EF4-FFF2-40B4-BE49-F238E27FC236}">
                <a16:creationId xmlns:a16="http://schemas.microsoft.com/office/drawing/2014/main" id="{FB00B0A5-2847-A799-47F8-D31EED79FFB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6320" y="5810336"/>
            <a:ext cx="5751354" cy="368744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D249326-E5B5-787F-55AE-6B3F6A8ACE2C}"/>
              </a:ext>
            </a:extLst>
          </p:cNvPr>
          <p:cNvSpPr txBox="1"/>
          <p:nvPr/>
        </p:nvSpPr>
        <p:spPr>
          <a:xfrm>
            <a:off x="5078814" y="9540660"/>
            <a:ext cx="66864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i="1" dirty="0">
                <a:solidFill>
                  <a:srgbClr val="1F497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pictorial representation of the vectors represented on </a:t>
            </a:r>
            <a:br>
              <a:rPr lang="en-US" sz="1800" i="1" dirty="0">
                <a:solidFill>
                  <a:srgbClr val="1F497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800" i="1" dirty="0">
                <a:solidFill>
                  <a:srgbClr val="1F497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2-dimensional plane for the fine-tuned int/float/multilingual-E5-small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endParaRPr lang="en-US" dirty="0"/>
          </a:p>
        </p:txBody>
      </p:sp>
      <p:pic>
        <p:nvPicPr>
          <p:cNvPr id="12" name="Picture 11" descr="A screenshot of a video game&#10;&#10;Description automatically generated">
            <a:extLst>
              <a:ext uri="{FF2B5EF4-FFF2-40B4-BE49-F238E27FC236}">
                <a16:creationId xmlns:a16="http://schemas.microsoft.com/office/drawing/2014/main" id="{A80D4A10-4A44-43DA-2057-AF11F41234B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540" y="1237750"/>
            <a:ext cx="4406274" cy="351224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BEA136C-758E-E031-A968-AE491DBE0DC0}"/>
              </a:ext>
            </a:extLst>
          </p:cNvPr>
          <p:cNvSpPr txBox="1"/>
          <p:nvPr/>
        </p:nvSpPr>
        <p:spPr>
          <a:xfrm>
            <a:off x="201487" y="6396968"/>
            <a:ext cx="4660250" cy="18767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US" sz="1800" b="1" kern="1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Sentence-transformers/all-MiniLM-L6-v2</a:t>
            </a: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b="1" kern="1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BAAI/bge-small-en-v1.5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sz="1800" b="1" kern="1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Int/float/multilingual-E5-small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4965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358"/>
    </mc:Choice>
    <mc:Fallback xmlns="">
      <p:transition spd="slow" advTm="42358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6C1963F-6058-2B4E-BD4C-A595F6C465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303" y="337469"/>
            <a:ext cx="14022170" cy="1042950"/>
          </a:xfrm>
        </p:spPr>
        <p:txBody>
          <a:bodyPr/>
          <a:lstStyle/>
          <a:p>
            <a:r>
              <a:rPr lang="en-US" dirty="0"/>
              <a:t>Results – Cross Encoder Evaluation with Multi-query Expansion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D47E914-6D6D-CCCE-33FF-B3C05B15E5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1758541"/>
              </p:ext>
            </p:extLst>
          </p:nvPr>
        </p:nvGraphicFramePr>
        <p:xfrm>
          <a:off x="841250" y="1793165"/>
          <a:ext cx="12856462" cy="2759652"/>
        </p:xfrm>
        <a:graphic>
          <a:graphicData uri="http://schemas.openxmlformats.org/drawingml/2006/table">
            <a:tbl>
              <a:tblPr firstRow="1" firstCol="1" bandRow="1">
                <a:tableStyleId>{616DA210-FB5B-4158-B5E0-FEB733F419BA}</a:tableStyleId>
              </a:tblPr>
              <a:tblGrid>
                <a:gridCol w="2633470">
                  <a:extLst>
                    <a:ext uri="{9D8B030D-6E8A-4147-A177-3AD203B41FA5}">
                      <a16:colId xmlns:a16="http://schemas.microsoft.com/office/drawing/2014/main" val="644162025"/>
                    </a:ext>
                  </a:extLst>
                </a:gridCol>
                <a:gridCol w="2386849">
                  <a:extLst>
                    <a:ext uri="{9D8B030D-6E8A-4147-A177-3AD203B41FA5}">
                      <a16:colId xmlns:a16="http://schemas.microsoft.com/office/drawing/2014/main" val="2372979228"/>
                    </a:ext>
                  </a:extLst>
                </a:gridCol>
                <a:gridCol w="2649098">
                  <a:extLst>
                    <a:ext uri="{9D8B030D-6E8A-4147-A177-3AD203B41FA5}">
                      <a16:colId xmlns:a16="http://schemas.microsoft.com/office/drawing/2014/main" val="3766835486"/>
                    </a:ext>
                  </a:extLst>
                </a:gridCol>
                <a:gridCol w="2389746">
                  <a:extLst>
                    <a:ext uri="{9D8B030D-6E8A-4147-A177-3AD203B41FA5}">
                      <a16:colId xmlns:a16="http://schemas.microsoft.com/office/drawing/2014/main" val="572704927"/>
                    </a:ext>
                  </a:extLst>
                </a:gridCol>
                <a:gridCol w="2797299">
                  <a:extLst>
                    <a:ext uri="{9D8B030D-6E8A-4147-A177-3AD203B41FA5}">
                      <a16:colId xmlns:a16="http://schemas.microsoft.com/office/drawing/2014/main" val="3930778910"/>
                    </a:ext>
                  </a:extLst>
                </a:gridCol>
              </a:tblGrid>
              <a:tr h="650518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err="1">
                          <a:effectLst/>
                        </a:rPr>
                        <a:t>context_precision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faithfulness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answer_relevancy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err="1">
                          <a:effectLst/>
                        </a:rPr>
                        <a:t>context_recall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72605783"/>
                  </a:ext>
                </a:extLst>
              </a:tr>
              <a:tr h="1054567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Without multi-query expansion </a:t>
                      </a:r>
                      <a:endParaRPr lang="en-US" sz="20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</a:rPr>
                        <a:t>0.15079365</a:t>
                      </a:r>
                      <a:endParaRPr lang="en-US" sz="20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0.42357456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0.5287953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0.86728088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71008351"/>
                  </a:ext>
                </a:extLst>
              </a:tr>
              <a:tr h="1054567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multi-query expansion </a:t>
                      </a:r>
                      <a:endParaRPr lang="en-US" sz="20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0.15873016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0.44818182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0.53343058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0.87026892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79249529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FDEEF9A1-AB9D-6738-9D0C-1BD158B156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9188395"/>
              </p:ext>
            </p:extLst>
          </p:nvPr>
        </p:nvGraphicFramePr>
        <p:xfrm>
          <a:off x="841251" y="5724144"/>
          <a:ext cx="12856461" cy="3208973"/>
        </p:xfrm>
        <a:graphic>
          <a:graphicData uri="http://schemas.openxmlformats.org/drawingml/2006/table">
            <a:tbl>
              <a:tblPr firstRow="1" firstCol="1" bandRow="1">
                <a:tableStyleId>{616DA210-FB5B-4158-B5E0-FEB733F419BA}</a:tableStyleId>
              </a:tblPr>
              <a:tblGrid>
                <a:gridCol w="2604413">
                  <a:extLst>
                    <a:ext uri="{9D8B030D-6E8A-4147-A177-3AD203B41FA5}">
                      <a16:colId xmlns:a16="http://schemas.microsoft.com/office/drawing/2014/main" val="382836066"/>
                    </a:ext>
                  </a:extLst>
                </a:gridCol>
                <a:gridCol w="2604413">
                  <a:extLst>
                    <a:ext uri="{9D8B030D-6E8A-4147-A177-3AD203B41FA5}">
                      <a16:colId xmlns:a16="http://schemas.microsoft.com/office/drawing/2014/main" val="3288980049"/>
                    </a:ext>
                  </a:extLst>
                </a:gridCol>
                <a:gridCol w="2538171">
                  <a:extLst>
                    <a:ext uri="{9D8B030D-6E8A-4147-A177-3AD203B41FA5}">
                      <a16:colId xmlns:a16="http://schemas.microsoft.com/office/drawing/2014/main" val="610583647"/>
                    </a:ext>
                  </a:extLst>
                </a:gridCol>
                <a:gridCol w="2560252">
                  <a:extLst>
                    <a:ext uri="{9D8B030D-6E8A-4147-A177-3AD203B41FA5}">
                      <a16:colId xmlns:a16="http://schemas.microsoft.com/office/drawing/2014/main" val="300563328"/>
                    </a:ext>
                  </a:extLst>
                </a:gridCol>
                <a:gridCol w="2549212">
                  <a:extLst>
                    <a:ext uri="{9D8B030D-6E8A-4147-A177-3AD203B41FA5}">
                      <a16:colId xmlns:a16="http://schemas.microsoft.com/office/drawing/2014/main" val="813646978"/>
                    </a:ext>
                  </a:extLst>
                </a:gridCol>
              </a:tblGrid>
              <a:tr h="820087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NDCG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MAP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err="1">
                          <a:effectLst/>
                        </a:rPr>
                        <a:t>Precision@K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err="1">
                          <a:effectLst/>
                        </a:rPr>
                        <a:t>Recall@K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93712224"/>
                  </a:ext>
                </a:extLst>
              </a:tr>
              <a:tr h="1194443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Without multi-query expansion </a:t>
                      </a:r>
                      <a:endParaRPr lang="en-US" sz="20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0.43041579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0.45047393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0.26530612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0.42531915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27160648"/>
                  </a:ext>
                </a:extLst>
              </a:tr>
              <a:tr h="1194443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multi-query expansion </a:t>
                      </a:r>
                      <a:endParaRPr lang="en-US" sz="20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0.46337701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0.47730937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0.27536232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0.46677632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77268182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99744CA7-04ED-1998-25C9-CFD6E682B521}"/>
              </a:ext>
            </a:extLst>
          </p:cNvPr>
          <p:cNvSpPr txBox="1"/>
          <p:nvPr/>
        </p:nvSpPr>
        <p:spPr>
          <a:xfrm>
            <a:off x="969266" y="8933117"/>
            <a:ext cx="1194942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i="1" dirty="0">
                <a:solidFill>
                  <a:srgbClr val="1F497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Performance metrics with cross-encoder re-ranking and without multi-query expansion and int/float/multilingual-E5-small embedding. Here K = 3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E3F2F45-F3F5-43DD-353F-44FAE2B71E71}"/>
              </a:ext>
            </a:extLst>
          </p:cNvPr>
          <p:cNvSpPr txBox="1"/>
          <p:nvPr/>
        </p:nvSpPr>
        <p:spPr>
          <a:xfrm>
            <a:off x="841250" y="4489151"/>
            <a:ext cx="11256608" cy="4764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i="1" dirty="0">
                <a:solidFill>
                  <a:srgbClr val="1F497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RAGAS metrics with cross-encoder re-ranking and without multi-query expansion and int/float/multilingual-E5-small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r>
              <a:rPr lang="en-US" dirty="0">
                <a:effectLst/>
              </a:rPr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3049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358"/>
    </mc:Choice>
    <mc:Fallback xmlns="">
      <p:transition spd="slow" advTm="42358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6C1963F-6058-2B4E-BD4C-A595F6C465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303" y="702525"/>
            <a:ext cx="14022170" cy="1042950"/>
          </a:xfrm>
        </p:spPr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FEFF014-471B-B549-AAEA-3A5D237C7A54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597303" y="1757716"/>
            <a:ext cx="14858287" cy="6642979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Passenger Dissatisfaction: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Airline issues like cancellations, delays, or seating problems often lead to dissatisfaction. Airlines typically offer coupons, but this one-size-fits-all approach may not satisfy everyone.</a:t>
            </a:r>
          </a:p>
          <a:p>
            <a:endParaRPr 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Impact of Negative Reviews: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Dissatisfied passengers often voice their frustrations on platforms like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TrustPilot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AirlineReviews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potentially damaging the airline's reputation.</a:t>
            </a:r>
          </a:p>
          <a:p>
            <a:endParaRPr 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Leveraging Sentiment Analysis: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By analyzing these reviews, we can gauge passenger frustration and recommend tailored solutions to enhance customer loyalty.</a:t>
            </a:r>
          </a:p>
          <a:p>
            <a:endParaRPr 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Enhancing RAG with Knowledge Graphs: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Investigate the improvement in Zero-shot recommender when integrated with Knowledge Graphs (KG).</a:t>
            </a:r>
          </a:p>
          <a:p>
            <a:endParaRPr 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Cost-effective Optimization: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Explore non-traditional optimization methods (fine-tuning embeddings, multi-query retrievals, cross-encoder re-ranking, token optimization) as alternatives to expensive fine-tuning of large language models (LLMs).</a:t>
            </a:r>
          </a:p>
        </p:txBody>
      </p:sp>
    </p:spTree>
    <p:extLst>
      <p:ext uri="{BB962C8B-B14F-4D97-AF65-F5344CB8AC3E}">
        <p14:creationId xmlns:p14="http://schemas.microsoft.com/office/powerpoint/2010/main" val="3299937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688"/>
    </mc:Choice>
    <mc:Fallback xmlns="">
      <p:transition spd="slow" advTm="53688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6C1963F-6058-2B4E-BD4C-A595F6C465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303" y="337469"/>
            <a:ext cx="14022170" cy="1042950"/>
          </a:xfrm>
        </p:spPr>
        <p:txBody>
          <a:bodyPr/>
          <a:lstStyle/>
          <a:p>
            <a:r>
              <a:rPr lang="en-US" dirty="0"/>
              <a:t>Results – RAG Optimization – Token Optimization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A856D4AA-6CF3-C3EC-8130-529BFE5238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6317151"/>
              </p:ext>
            </p:extLst>
          </p:nvPr>
        </p:nvGraphicFramePr>
        <p:xfrm>
          <a:off x="292608" y="1803291"/>
          <a:ext cx="15878299" cy="6752412"/>
        </p:xfrm>
        <a:graphic>
          <a:graphicData uri="http://schemas.openxmlformats.org/drawingml/2006/table">
            <a:tbl>
              <a:tblPr firstRow="1" firstCol="1" bandRow="1">
                <a:tableStyleId>{616DA210-FB5B-4158-B5E0-FEB733F419BA}</a:tableStyleId>
              </a:tblPr>
              <a:tblGrid>
                <a:gridCol w="1763254">
                  <a:extLst>
                    <a:ext uri="{9D8B030D-6E8A-4147-A177-3AD203B41FA5}">
                      <a16:colId xmlns:a16="http://schemas.microsoft.com/office/drawing/2014/main" val="71462443"/>
                    </a:ext>
                  </a:extLst>
                </a:gridCol>
                <a:gridCol w="2039496">
                  <a:extLst>
                    <a:ext uri="{9D8B030D-6E8A-4147-A177-3AD203B41FA5}">
                      <a16:colId xmlns:a16="http://schemas.microsoft.com/office/drawing/2014/main" val="244325561"/>
                    </a:ext>
                  </a:extLst>
                </a:gridCol>
                <a:gridCol w="1394046">
                  <a:extLst>
                    <a:ext uri="{9D8B030D-6E8A-4147-A177-3AD203B41FA5}">
                      <a16:colId xmlns:a16="http://schemas.microsoft.com/office/drawing/2014/main" val="1174325525"/>
                    </a:ext>
                  </a:extLst>
                </a:gridCol>
                <a:gridCol w="2083996">
                  <a:extLst>
                    <a:ext uri="{9D8B030D-6E8A-4147-A177-3AD203B41FA5}">
                      <a16:colId xmlns:a16="http://schemas.microsoft.com/office/drawing/2014/main" val="254749928"/>
                    </a:ext>
                  </a:extLst>
                </a:gridCol>
                <a:gridCol w="1658062">
                  <a:extLst>
                    <a:ext uri="{9D8B030D-6E8A-4147-A177-3AD203B41FA5}">
                      <a16:colId xmlns:a16="http://schemas.microsoft.com/office/drawing/2014/main" val="3318375322"/>
                    </a:ext>
                  </a:extLst>
                </a:gridCol>
                <a:gridCol w="2140671">
                  <a:extLst>
                    <a:ext uri="{9D8B030D-6E8A-4147-A177-3AD203B41FA5}">
                      <a16:colId xmlns:a16="http://schemas.microsoft.com/office/drawing/2014/main" val="564170530"/>
                    </a:ext>
                  </a:extLst>
                </a:gridCol>
                <a:gridCol w="2601937">
                  <a:extLst>
                    <a:ext uri="{9D8B030D-6E8A-4147-A177-3AD203B41FA5}">
                      <a16:colId xmlns:a16="http://schemas.microsoft.com/office/drawing/2014/main" val="1719819787"/>
                    </a:ext>
                  </a:extLst>
                </a:gridCol>
                <a:gridCol w="2196837">
                  <a:extLst>
                    <a:ext uri="{9D8B030D-6E8A-4147-A177-3AD203B41FA5}">
                      <a16:colId xmlns:a16="http://schemas.microsoft.com/office/drawing/2014/main" val="3526875365"/>
                    </a:ext>
                  </a:extLst>
                </a:gridCol>
              </a:tblGrid>
              <a:tr h="76552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Optimization Mechanism</a:t>
                      </a:r>
                    </a:p>
                  </a:txBody>
                  <a:tcPr marL="38211" marR="38211" marT="0" marB="0" anchor="b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context_precision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211" marR="38211" marT="0" marB="0" anchor="b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faithfulness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211" marR="38211" marT="0" marB="0" anchor="b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answer_relevancy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211" marR="38211" marT="0" marB="0" anchor="b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context_recall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211" marR="38211" marT="0" marB="0" anchor="b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Token count before Optimization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211" marR="38211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Token count after Optimization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211" marR="38211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Time taken for optimization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211" marR="38211" marT="0" marB="0"/>
                </a:tc>
                <a:extLst>
                  <a:ext uri="{0D108BD9-81ED-4DB2-BD59-A6C34878D82A}">
                    <a16:rowId xmlns:a16="http://schemas.microsoft.com/office/drawing/2014/main" val="1377984685"/>
                  </a:ext>
                </a:extLst>
              </a:tr>
              <a:tr h="973002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Byte-Pair Encoding (BPE)</a:t>
                      </a:r>
                    </a:p>
                  </a:txBody>
                  <a:tcPr marL="38211" marR="38211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0.13492063</a:t>
                      </a:r>
                      <a:endParaRPr lang="en-US" sz="20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211" marR="38211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0.40212766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211" marR="38211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0.62119522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211" marR="38211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0.86628486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211" marR="38211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1397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211" marR="38211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157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211" marR="38211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0.000725259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211" marR="38211" marT="0" marB="0"/>
                </a:tc>
                <a:extLst>
                  <a:ext uri="{0D108BD9-81ED-4DB2-BD59-A6C34878D82A}">
                    <a16:rowId xmlns:a16="http://schemas.microsoft.com/office/drawing/2014/main" val="3816718707"/>
                  </a:ext>
                </a:extLst>
              </a:tr>
              <a:tr h="973002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BPE with LSA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0.13095238</a:t>
                      </a:r>
                      <a:endParaRPr lang="en-US" sz="20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211" marR="38211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0.34854167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211" marR="38211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0.2159347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211" marR="38211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0.86628486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211" marR="38211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741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211" marR="38211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97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211" marR="38211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0.000505909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211" marR="38211" marT="0" marB="0"/>
                </a:tc>
                <a:extLst>
                  <a:ext uri="{0D108BD9-81ED-4DB2-BD59-A6C34878D82A}">
                    <a16:rowId xmlns:a16="http://schemas.microsoft.com/office/drawing/2014/main" val="3226554132"/>
                  </a:ext>
                </a:extLst>
              </a:tr>
              <a:tr h="973002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SentencePiece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0.13095238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0.29413717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0.49645385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0.86628486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3497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2328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0.002064672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58737858"/>
                  </a:ext>
                </a:extLst>
              </a:tr>
              <a:tr h="973002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SentencePiece</a:t>
                      </a: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with LSA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0.13095238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0.30331858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0.4241718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0.86628486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3497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1232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0.001143125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96486185"/>
                  </a:ext>
                </a:extLst>
              </a:tr>
              <a:tr h="973002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WordPiece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0.13095238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0.32599119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0.55996955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0.86628486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1067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608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0.00531563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55031373"/>
                  </a:ext>
                </a:extLst>
              </a:tr>
              <a:tr h="973002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WordPiece</a:t>
                      </a: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with LSA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0.13095238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0.38459916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0.21075163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0.86628486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1067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268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0.002783883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41172185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2E193331-C181-BC52-EC44-8C0137EF052D}"/>
              </a:ext>
            </a:extLst>
          </p:cNvPr>
          <p:cNvSpPr txBox="1"/>
          <p:nvPr/>
        </p:nvSpPr>
        <p:spPr>
          <a:xfrm>
            <a:off x="292608" y="1326879"/>
            <a:ext cx="8773812" cy="4764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Token Optimization Evaluated with RAGAS and Token Count</a:t>
            </a:r>
          </a:p>
        </p:txBody>
      </p:sp>
    </p:spTree>
    <p:extLst>
      <p:ext uri="{BB962C8B-B14F-4D97-AF65-F5344CB8AC3E}">
        <p14:creationId xmlns:p14="http://schemas.microsoft.com/office/powerpoint/2010/main" val="2738323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358"/>
    </mc:Choice>
    <mc:Fallback xmlns="">
      <p:transition spd="slow" advTm="42358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824319-FB2D-BDE3-F1D3-BCDC84E4FB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F77756-CC09-ACF6-7D19-D3AB3538D2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E"/>
              <a:t>06.11.19</a:t>
            </a:r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F49996C-B58F-2A5E-BD11-84100F3DBB72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864000" y="2266950"/>
            <a:ext cx="14369904" cy="6163818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Best Model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Mistral (7B) outperformed Llama-2 (7B) as a zero-shot recommender for airlines, especially when integrated with a knowledge graph (KG), showing higher accuracy and relevance.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Knowledge Graph Impact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KG integration significantly improved recommendation metrics, with Mistral benefiting more due to its advanced architecture, including Sliding Window Attention and KV cache.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5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Optimization Techniques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Among token optimization methods, Byte-Pair Encoding (BPE) was most effective, preserving context better than other approaches.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5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RAG Enhancements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Cross-encoder re-ranking and multi-query expansion improved retrieval accuracy, especially in multilingual settings.</a:t>
            </a:r>
          </a:p>
        </p:txBody>
      </p:sp>
    </p:spTree>
    <p:extLst>
      <p:ext uri="{BB962C8B-B14F-4D97-AF65-F5344CB8AC3E}">
        <p14:creationId xmlns:p14="http://schemas.microsoft.com/office/powerpoint/2010/main" val="22295338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6C1963F-6058-2B4E-BD4C-A595F6C465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303" y="702525"/>
            <a:ext cx="14022170" cy="1042950"/>
          </a:xfrm>
        </p:spPr>
        <p:txBody>
          <a:bodyPr/>
          <a:lstStyle/>
          <a:p>
            <a:r>
              <a:rPr lang="en-US" dirty="0"/>
              <a:t>Future Investigation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FEFF014-471B-B549-AAEA-3A5D237C7A54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597302" y="2300995"/>
            <a:ext cx="14858287" cy="6642979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Exploring Other Large Language Models.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Integrating Knowledge Graphs into RAG System with Sherlock Dataset.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</a:rPr>
              <a:t>Finetuning and Re-ranking could be applied to the Zero-shot recommender system.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latin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</a:rPr>
              <a:t>Applying BPE to the Zero-shot recommender system.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latin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</a:rPr>
              <a:t>Comparing Mistral 7B with Llama 13B, Llama 34B.</a:t>
            </a:r>
            <a:endParaRPr lang="en-US" sz="2800" dirty="0">
              <a:latin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4233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173"/>
    </mc:Choice>
    <mc:Fallback xmlns="">
      <p:transition spd="slow" advTm="26173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6C1963F-6058-2B4E-BD4C-A595F6C465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303" y="702525"/>
            <a:ext cx="14022170" cy="1042950"/>
          </a:xfrm>
        </p:spPr>
        <p:txBody>
          <a:bodyPr/>
          <a:lstStyle/>
          <a:p>
            <a:r>
              <a:rPr lang="en-US" dirty="0"/>
              <a:t>WHY?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FEFF014-471B-B549-AAEA-3A5D237C7A54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597302" y="2300995"/>
            <a:ext cx="14858287" cy="6642979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Helvetica Neue" panose="02000503000000020004" pitchFamily="2" charset="0"/>
              </a:rPr>
              <a:t>WHY LLM instead of Traditional ML?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Helvetica Neue" panose="02000503000000020004" pitchFamily="2" charset="0"/>
              </a:rPr>
              <a:t>WHY KG 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Helvetica Neue" panose="02000503000000020004" pitchFamily="2" charset="0"/>
              </a:rPr>
              <a:t>WHY Llama 2 and Mistral 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Helvetica Neue" panose="02000503000000020004" pitchFamily="2" charset="0"/>
              </a:rPr>
              <a:t>Why Llama 3 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Helvetica Neue" panose="02000503000000020004" pitchFamily="2" charset="0"/>
              </a:rPr>
              <a:t>Why RAGAS 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Helvetica Neue" panose="02000503000000020004" pitchFamily="2" charset="0"/>
              </a:rPr>
              <a:t>Why Token Optimization ? Context Length, time consumption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Helvetica Neue" panose="02000503000000020004" pitchFamily="2" charset="0"/>
              </a:rPr>
              <a:t>Why Cross-encoder re-ranking ? Context aware embedding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Helvetica Neue" panose="02000503000000020004" pitchFamily="2" charset="0"/>
              </a:rPr>
              <a:t>Why Recursive chunking ? – page wise. Semantic chunking – time consuming</a:t>
            </a:r>
          </a:p>
        </p:txBody>
      </p:sp>
    </p:spTree>
    <p:extLst>
      <p:ext uri="{BB962C8B-B14F-4D97-AF65-F5344CB8AC3E}">
        <p14:creationId xmlns:p14="http://schemas.microsoft.com/office/powerpoint/2010/main" val="1492908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505"/>
    </mc:Choice>
    <mc:Fallback xmlns="">
      <p:transition spd="slow" advTm="62505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6F4918-DD1F-054C-A4FB-2EAF57D39A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9481" y="5079206"/>
            <a:ext cx="12753790" cy="1808233"/>
          </a:xfrm>
        </p:spPr>
        <p:txBody>
          <a:bodyPr>
            <a:noAutofit/>
          </a:bodyPr>
          <a:lstStyle/>
          <a:p>
            <a:br>
              <a:rPr lang="en-IE" sz="3200" dirty="0"/>
            </a:br>
            <a:r>
              <a:rPr lang="en-IE" sz="3200" dirty="0">
                <a:solidFill>
                  <a:schemeClr val="bg1"/>
                </a:solidFill>
              </a:rPr>
              <a:t>Thank you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8867D83-89DC-4DE0-ADF2-66E83AE5E583}"/>
              </a:ext>
            </a:extLst>
          </p:cNvPr>
          <p:cNvSpPr txBox="1">
            <a:spLocks/>
          </p:cNvSpPr>
          <p:nvPr/>
        </p:nvSpPr>
        <p:spPr>
          <a:xfrm>
            <a:off x="12901967" y="4134673"/>
            <a:ext cx="2956342" cy="43025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12193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700" b="1" kern="1200">
                <a:solidFill>
                  <a:srgbClr val="00A956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r>
              <a:rPr lang="en-US" sz="2000" dirty="0" err="1"/>
              <a:t>ul.ie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5870217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6C1963F-6058-2B4E-BD4C-A595F6C465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303" y="702525"/>
            <a:ext cx="14022170" cy="1042950"/>
          </a:xfrm>
        </p:spPr>
        <p:txBody>
          <a:bodyPr/>
          <a:lstStyle/>
          <a:p>
            <a:r>
              <a:rPr lang="en-US" dirty="0"/>
              <a:t>Research Questions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FEFF014-471B-B549-AAEA-3A5D237C7A54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597302" y="2300995"/>
            <a:ext cx="14858287" cy="6642979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Suitability: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Which large language model, </a:t>
            </a:r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Mistral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or </a:t>
            </a:r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Llama2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is best suited for zero-shot recommendation in the airline industry, focusing on alternatives based on travel history and customer ratings?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Knowledge Graph Impact: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How much improvement in recommendation accuracy (e.g., precision, recall) can be achieved by integrating </a:t>
            </a:r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Knowledge Graphs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into the architecture?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RAG Optimization: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What are the most effective methods to enhance </a:t>
            </a:r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Retrieval-Augmented Generation (RAG)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such as fine-tuning embeddings, multi-query expansion, document re-ranking, and token optimization?</a:t>
            </a:r>
          </a:p>
        </p:txBody>
      </p:sp>
    </p:spTree>
    <p:extLst>
      <p:ext uri="{BB962C8B-B14F-4D97-AF65-F5344CB8AC3E}">
        <p14:creationId xmlns:p14="http://schemas.microsoft.com/office/powerpoint/2010/main" val="209755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146"/>
    </mc:Choice>
    <mc:Fallback xmlns="">
      <p:transition spd="slow" advTm="20146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6C1963F-6058-2B4E-BD4C-A595F6C465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303" y="702525"/>
            <a:ext cx="14022170" cy="1042950"/>
          </a:xfrm>
        </p:spPr>
        <p:txBody>
          <a:bodyPr/>
          <a:lstStyle/>
          <a:p>
            <a:r>
              <a:rPr lang="en-US" dirty="0"/>
              <a:t>Dataset for Zero-shot recommender with KG and Without KG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FEFF014-471B-B549-AAEA-3A5D237C7A54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597302" y="2300995"/>
            <a:ext cx="14858287" cy="6642979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extracted dataset from Kaggle is modified for creating the Zero-shot recommender to include the following: </a:t>
            </a:r>
          </a:p>
          <a:p>
            <a:pPr marL="952571" lvl="1" indent="-342900" algn="just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25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</a:t>
            </a:r>
            <a:r>
              <a:rPr lang="en-US" sz="25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ooking_ID</a:t>
            </a:r>
            <a:r>
              <a:rPr lang="en-US" sz="25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– The booking Id of the passenger</a:t>
            </a:r>
            <a:endParaRPr lang="en-US" sz="25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952571" lvl="1" indent="-342900" algn="just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25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Passenger_Name</a:t>
            </a:r>
            <a:r>
              <a:rPr lang="en-US" sz="25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– The name of the passenger</a:t>
            </a:r>
            <a:endParaRPr lang="en-US" sz="25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952571" lvl="1" indent="-342900" algn="just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25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Review – The review obtained from the Kaggle Dataset concerning both positive and negative reviews</a:t>
            </a:r>
            <a:endParaRPr lang="en-US" sz="25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952571" lvl="1" indent="-342900" algn="just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25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Membership_level</a:t>
            </a:r>
            <a:r>
              <a:rPr lang="en-US" sz="25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– The membership level of the passenger, here 4 membership levels are considered namely, Bronze, Silver, Gold, Platinum, where priority is given in order.</a:t>
            </a:r>
            <a:endParaRPr lang="en-US" sz="25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/>
            <a:r>
              <a:rPr lang="en-US" sz="25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5. Rating – The rating provided by the passenger for the journey undertaken.</a:t>
            </a:r>
          </a:p>
          <a:p>
            <a:pPr lvl="1"/>
            <a:endParaRPr lang="en-US" sz="25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user details are created by using Faker library to include data such as :</a:t>
            </a:r>
          </a:p>
          <a:p>
            <a:r>
              <a:rPr lang="en-US" sz="25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	</a:t>
            </a:r>
            <a:r>
              <a:rPr lang="en-US" sz="25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Booking_ID</a:t>
            </a:r>
            <a:r>
              <a:rPr lang="en-US" sz="25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25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Passenger_Name</a:t>
            </a:r>
            <a:r>
              <a:rPr lang="en-US" sz="25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25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Passenger_ID</a:t>
            </a:r>
            <a:r>
              <a:rPr lang="en-US" sz="25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25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Flight_Number</a:t>
            </a:r>
            <a:r>
              <a:rPr lang="en-US" sz="25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25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Departure_Airport</a:t>
            </a:r>
            <a:r>
              <a:rPr lang="en-US" sz="25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25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Arrival_Airport</a:t>
            </a:r>
            <a:r>
              <a:rPr lang="en-US" sz="25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	</a:t>
            </a:r>
            <a:r>
              <a:rPr lang="en-US" sz="25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Departure_Date_and_Time</a:t>
            </a:r>
            <a:r>
              <a:rPr lang="en-US" sz="25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25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Arrival_Date_and_Time</a:t>
            </a:r>
            <a:r>
              <a:rPr lang="en-US" sz="25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25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Seat_Number</a:t>
            </a:r>
            <a:r>
              <a:rPr lang="en-US" sz="25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Class, </a:t>
            </a:r>
            <a:r>
              <a:rPr lang="en-US" sz="25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Booking_Date</a:t>
            </a:r>
            <a:r>
              <a:rPr lang="en-US" sz="25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	</a:t>
            </a:r>
            <a:r>
              <a:rPr lang="en-US" sz="25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Contact_Information</a:t>
            </a:r>
            <a:r>
              <a:rPr lang="en-US" sz="25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25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Payment_Status</a:t>
            </a:r>
            <a:r>
              <a:rPr lang="en-US" sz="25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Price, </a:t>
            </a:r>
            <a:r>
              <a:rPr lang="en-US" sz="25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Loyalty_Program_Level</a:t>
            </a:r>
            <a:r>
              <a:rPr lang="en-US" sz="25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</a:t>
            </a:r>
          </a:p>
          <a:p>
            <a:endParaRPr lang="en-US" sz="25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1251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4658"/>
    </mc:Choice>
    <mc:Fallback xmlns="">
      <p:transition spd="slow" advTm="74658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6C1963F-6058-2B4E-BD4C-A595F6C465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015" y="415724"/>
            <a:ext cx="14022170" cy="1042950"/>
          </a:xfrm>
        </p:spPr>
        <p:txBody>
          <a:bodyPr/>
          <a:lstStyle/>
          <a:p>
            <a:r>
              <a:rPr lang="en-US" dirty="0"/>
              <a:t>Dataset for Zero-shot recommender with KG and Without KG</a:t>
            </a:r>
          </a:p>
        </p:txBody>
      </p:sp>
      <p:pic>
        <p:nvPicPr>
          <p:cNvPr id="2" name="Picture 1" descr="A graph with colorful bars&#10;&#10;Description automatically generated with medium confidence">
            <a:extLst>
              <a:ext uri="{FF2B5EF4-FFF2-40B4-BE49-F238E27FC236}">
                <a16:creationId xmlns:a16="http://schemas.microsoft.com/office/drawing/2014/main" id="{8B441F1A-D4EF-3787-51CD-39C93AF95A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57" y="1586690"/>
            <a:ext cx="8072637" cy="4973352"/>
          </a:xfrm>
          <a:prstGeom prst="rect">
            <a:avLst/>
          </a:prstGeom>
        </p:spPr>
      </p:pic>
      <p:pic>
        <p:nvPicPr>
          <p:cNvPr id="5" name="Picture 4" descr="A pie chart with numbers and a percentage&#10;&#10;Description automatically generated">
            <a:extLst>
              <a:ext uri="{FF2B5EF4-FFF2-40B4-BE49-F238E27FC236}">
                <a16:creationId xmlns:a16="http://schemas.microsoft.com/office/drawing/2014/main" id="{EDD26B52-63D0-73F8-7D7B-714874B6A0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61576" y="983186"/>
            <a:ext cx="7275533" cy="49733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BF1E8D4-66BA-3E58-95A8-0856A4552D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49653" y="5907024"/>
            <a:ext cx="8009029" cy="4287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314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4658"/>
    </mc:Choice>
    <mc:Fallback xmlns="">
      <p:transition spd="slow" advTm="74658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6C1963F-6058-2B4E-BD4C-A595F6C465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303" y="702525"/>
            <a:ext cx="14022170" cy="1042950"/>
          </a:xfrm>
        </p:spPr>
        <p:txBody>
          <a:bodyPr/>
          <a:lstStyle/>
          <a:p>
            <a:r>
              <a:rPr lang="en-US" dirty="0"/>
              <a:t>Dataset for RAG Optimization and token optimization 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FEFF014-471B-B549-AAEA-3A5D237C7A54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597303" y="2118115"/>
            <a:ext cx="14858287" cy="6642979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dataset is scraped from Wikipedia using the Wikipedia-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api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with category of articles such as:  </a:t>
            </a:r>
          </a:p>
          <a:p>
            <a:pPr lvl="1"/>
            <a:r>
              <a:rPr lang="en-US" sz="2500" dirty="0">
                <a:latin typeface="Helvetica Neue" panose="02000503000000020004" pitchFamily="2" charset="0"/>
              </a:rPr>
              <a:t>"</a:t>
            </a:r>
            <a:r>
              <a:rPr lang="en-US" sz="2500" dirty="0" err="1">
                <a:latin typeface="Helvetica Neue" panose="02000503000000020004" pitchFamily="2" charset="0"/>
              </a:rPr>
              <a:t>Sherlock_Holmes</a:t>
            </a:r>
            <a:r>
              <a:rPr lang="en-US" sz="2500" dirty="0">
                <a:latin typeface="Helvetica Neue" panose="02000503000000020004" pitchFamily="2" charset="0"/>
              </a:rPr>
              <a:t>", "</a:t>
            </a:r>
            <a:r>
              <a:rPr lang="en-US" sz="2500" dirty="0" err="1">
                <a:latin typeface="Helvetica Neue" panose="02000503000000020004" pitchFamily="2" charset="0"/>
              </a:rPr>
              <a:t>Arthur_Conan_Doyle</a:t>
            </a:r>
            <a:r>
              <a:rPr lang="en-US" sz="2500" dirty="0">
                <a:latin typeface="Helvetica Neue" panose="02000503000000020004" pitchFamily="2" charset="0"/>
              </a:rPr>
              <a:t>", "</a:t>
            </a:r>
            <a:r>
              <a:rPr lang="en-US" sz="2500" dirty="0" err="1">
                <a:latin typeface="Helvetica Neue" panose="02000503000000020004" pitchFamily="2" charset="0"/>
              </a:rPr>
              <a:t>A_Scandal_in_Bohemia</a:t>
            </a:r>
            <a:r>
              <a:rPr lang="en-US" sz="2500" dirty="0">
                <a:latin typeface="Helvetica Neue" panose="02000503000000020004" pitchFamily="2" charset="0"/>
              </a:rPr>
              <a:t>", "</a:t>
            </a:r>
            <a:r>
              <a:rPr lang="en-US" sz="2500" dirty="0" err="1">
                <a:latin typeface="Helvetica Neue" panose="02000503000000020004" pitchFamily="2" charset="0"/>
              </a:rPr>
              <a:t>The_Adventures_of_Sherlock_Holmes</a:t>
            </a:r>
            <a:r>
              <a:rPr lang="en-US" sz="2500" dirty="0">
                <a:latin typeface="Helvetica Neue" panose="02000503000000020004" pitchFamily="2" charset="0"/>
              </a:rPr>
              <a:t>", "</a:t>
            </a:r>
            <a:r>
              <a:rPr lang="en-US" sz="2500" dirty="0" err="1">
                <a:latin typeface="Helvetica Neue" panose="02000503000000020004" pitchFamily="2" charset="0"/>
              </a:rPr>
              <a:t>A_Study_in_Scarlet</a:t>
            </a:r>
            <a:r>
              <a:rPr lang="en-US" sz="2500" dirty="0">
                <a:latin typeface="Helvetica Neue" panose="02000503000000020004" pitchFamily="2" charset="0"/>
              </a:rPr>
              <a:t>", "</a:t>
            </a:r>
            <a:r>
              <a:rPr lang="en-US" sz="2500" dirty="0" err="1">
                <a:latin typeface="Helvetica Neue" panose="02000503000000020004" pitchFamily="2" charset="0"/>
              </a:rPr>
              <a:t>The_Sign_of_the_Four</a:t>
            </a:r>
            <a:r>
              <a:rPr lang="en-US" sz="2500" dirty="0">
                <a:latin typeface="Helvetica Neue" panose="02000503000000020004" pitchFamily="2" charset="0"/>
              </a:rPr>
              <a:t>", "</a:t>
            </a:r>
            <a:r>
              <a:rPr lang="en-US" sz="2500" dirty="0" err="1">
                <a:latin typeface="Helvetica Neue" panose="02000503000000020004" pitchFamily="2" charset="0"/>
              </a:rPr>
              <a:t>The_Memoirs_of_Sherlock_Holmes</a:t>
            </a:r>
            <a:r>
              <a:rPr lang="en-US" sz="2500" dirty="0">
                <a:latin typeface="Helvetica Neue" panose="02000503000000020004" pitchFamily="2" charset="0"/>
              </a:rPr>
              <a:t>", "</a:t>
            </a:r>
            <a:r>
              <a:rPr lang="en-US" sz="2500" dirty="0" err="1">
                <a:latin typeface="Helvetica Neue" panose="02000503000000020004" pitchFamily="2" charset="0"/>
              </a:rPr>
              <a:t>The_Hound_of_the_Baskervilles</a:t>
            </a:r>
            <a:r>
              <a:rPr lang="en-US" sz="2500" dirty="0">
                <a:latin typeface="Helvetica Neue" panose="02000503000000020004" pitchFamily="2" charset="0"/>
              </a:rPr>
              <a:t>", "</a:t>
            </a:r>
            <a:r>
              <a:rPr lang="en-US" sz="2500" dirty="0" err="1">
                <a:latin typeface="Helvetica Neue" panose="02000503000000020004" pitchFamily="2" charset="0"/>
              </a:rPr>
              <a:t>The_Return_of_Sherlock_Holmes</a:t>
            </a:r>
            <a:r>
              <a:rPr lang="en-US" sz="2500" dirty="0">
                <a:latin typeface="Helvetica Neue" panose="02000503000000020004" pitchFamily="2" charset="0"/>
              </a:rPr>
              <a:t>", "</a:t>
            </a:r>
            <a:r>
              <a:rPr lang="en-US" sz="2500" dirty="0" err="1">
                <a:latin typeface="Helvetica Neue" panose="02000503000000020004" pitchFamily="2" charset="0"/>
              </a:rPr>
              <a:t>The_Valley_of_Fear</a:t>
            </a:r>
            <a:r>
              <a:rPr lang="en-US" sz="2500" dirty="0">
                <a:latin typeface="Helvetica Neue" panose="02000503000000020004" pitchFamily="2" charset="0"/>
              </a:rPr>
              <a:t>", "</a:t>
            </a:r>
            <a:r>
              <a:rPr lang="en-US" sz="2500" dirty="0" err="1">
                <a:latin typeface="Helvetica Neue" panose="02000503000000020004" pitchFamily="2" charset="0"/>
              </a:rPr>
              <a:t>His_Last_Bow</a:t>
            </a:r>
            <a:r>
              <a:rPr lang="en-US" sz="2500" dirty="0">
                <a:latin typeface="Helvetica Neue" panose="02000503000000020004" pitchFamily="2" charset="0"/>
              </a:rPr>
              <a:t>", "</a:t>
            </a:r>
            <a:r>
              <a:rPr lang="en-US" sz="2500" dirty="0" err="1">
                <a:latin typeface="Helvetica Neue" panose="02000503000000020004" pitchFamily="2" charset="0"/>
              </a:rPr>
              <a:t>The_Case-Book_of_Sherlock_Holmes</a:t>
            </a:r>
            <a:r>
              <a:rPr lang="en-US" sz="2500" dirty="0">
                <a:latin typeface="Helvetica Neue" panose="02000503000000020004" pitchFamily="2" charset="0"/>
              </a:rPr>
              <a:t>", "</a:t>
            </a:r>
            <a:r>
              <a:rPr lang="en-US" sz="2500" dirty="0" err="1">
                <a:latin typeface="Helvetica Neue" panose="02000503000000020004" pitchFamily="2" charset="0"/>
              </a:rPr>
              <a:t>Canon_of_Sherlock_Holmes</a:t>
            </a:r>
            <a:r>
              <a:rPr lang="en-US" sz="2500" dirty="0">
                <a:latin typeface="Helvetica Neue" panose="02000503000000020004" pitchFamily="2" charset="0"/>
              </a:rPr>
              <a:t>", "</a:t>
            </a:r>
            <a:r>
              <a:rPr lang="en-US" sz="2500" dirty="0" err="1">
                <a:latin typeface="Helvetica Neue" panose="02000503000000020004" pitchFamily="2" charset="0"/>
              </a:rPr>
              <a:t>Dr._Watson</a:t>
            </a:r>
            <a:r>
              <a:rPr lang="en-US" sz="2500" dirty="0">
                <a:latin typeface="Helvetica Neue" panose="02000503000000020004" pitchFamily="2" charset="0"/>
              </a:rPr>
              <a:t>", "221B_Baker_Street", "</a:t>
            </a:r>
            <a:r>
              <a:rPr lang="en-US" sz="2500" dirty="0" err="1">
                <a:latin typeface="Helvetica Neue" panose="02000503000000020004" pitchFamily="2" charset="0"/>
              </a:rPr>
              <a:t>Mrs._Hudson</a:t>
            </a:r>
            <a:r>
              <a:rPr lang="en-US" sz="2500" dirty="0">
                <a:latin typeface="Helvetica Neue" panose="02000503000000020004" pitchFamily="2" charset="0"/>
              </a:rPr>
              <a:t>", "</a:t>
            </a:r>
            <a:r>
              <a:rPr lang="en-US" sz="2500" dirty="0" err="1">
                <a:latin typeface="Helvetica Neue" panose="02000503000000020004" pitchFamily="2" charset="0"/>
              </a:rPr>
              <a:t>Professor_Moriarty</a:t>
            </a:r>
            <a:r>
              <a:rPr lang="en-US" sz="2500" dirty="0">
                <a:latin typeface="Helvetica Neue" panose="02000503000000020004" pitchFamily="2" charset="0"/>
              </a:rPr>
              <a:t>", "</a:t>
            </a:r>
            <a:r>
              <a:rPr lang="en-US" sz="2500" dirty="0" err="1">
                <a:latin typeface="Helvetica Neue" panose="02000503000000020004" pitchFamily="2" charset="0"/>
              </a:rPr>
              <a:t>The_Strand_Magazine</a:t>
            </a:r>
            <a:r>
              <a:rPr lang="en-US" sz="2500" dirty="0">
                <a:latin typeface="Helvetica Neue" panose="02000503000000020004" pitchFamily="2" charset="0"/>
              </a:rPr>
              <a:t>".</a:t>
            </a:r>
          </a:p>
          <a:p>
            <a:pPr lvl="1"/>
            <a:endParaRPr lang="en-US" sz="2500" dirty="0">
              <a:latin typeface="Helvetica Neue" panose="02000503000000020004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was done in an attempt to understand how the fine-tuned embedding models investigated in the study would embed seemingly related data from different sources that are related.</a:t>
            </a:r>
          </a:p>
        </p:txBody>
      </p:sp>
    </p:spTree>
    <p:extLst>
      <p:ext uri="{BB962C8B-B14F-4D97-AF65-F5344CB8AC3E}">
        <p14:creationId xmlns:p14="http://schemas.microsoft.com/office/powerpoint/2010/main" val="2062421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946"/>
    </mc:Choice>
    <mc:Fallback xmlns="">
      <p:transition spd="slow" advTm="53946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BF9E8B-9DBD-1EC2-2CA3-B0B9121096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756" y="702525"/>
            <a:ext cx="14022170" cy="1042950"/>
          </a:xfrm>
        </p:spPr>
        <p:txBody>
          <a:bodyPr/>
          <a:lstStyle/>
          <a:p>
            <a:r>
              <a:rPr lang="en-US" dirty="0"/>
              <a:t>Mistral (7B) Working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2961CF4-E528-8B6E-FEE3-F0D817AF67A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9690483" y="1212353"/>
            <a:ext cx="4987500" cy="558818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43445F3-F2D3-65AF-8271-E87835AA1B0E}"/>
              </a:ext>
            </a:extLst>
          </p:cNvPr>
          <p:cNvSpPr txBox="1"/>
          <p:nvPr/>
        </p:nvSpPr>
        <p:spPr>
          <a:xfrm>
            <a:off x="347327" y="6884030"/>
            <a:ext cx="8645944" cy="34310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53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first 4 tokens from the input is passed to the 4th token of the Layer 1 which passed to the 7th token of layer 2. Even though the 1st token is not directly related to the 7th token, its related via the layer 1 which contains the information about the 1st token. (Jiang et al. 2023).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C931FE-3862-6C55-D87A-4915630EDD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699" y="1574914"/>
            <a:ext cx="8686057" cy="486306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069D25C-0143-23F0-A459-94F949C1DD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16055" y="6437981"/>
            <a:ext cx="7254377" cy="372043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27D15A5-A028-7CDC-05C3-66742AB68A5D}"/>
              </a:ext>
            </a:extLst>
          </p:cNvPr>
          <p:cNvSpPr txBox="1"/>
          <p:nvPr/>
        </p:nvSpPr>
        <p:spPr>
          <a:xfrm>
            <a:off x="10280631" y="9633688"/>
            <a:ext cx="43252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053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Receptive Fields in CNN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81DB0E8-C867-7C5D-47C6-7F0573554FA4}"/>
              </a:ext>
            </a:extLst>
          </p:cNvPr>
          <p:cNvSpPr txBox="1"/>
          <p:nvPr/>
        </p:nvSpPr>
        <p:spPr>
          <a:xfrm>
            <a:off x="8502316" y="368968"/>
            <a:ext cx="184731" cy="4764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6234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B13328-FEB7-6E22-B0AE-56B50B5CC4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Sliding Window Attention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AEA7C4-44E3-BCC6-570A-014B5E0CBB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E"/>
              <a:t>06.11.19</a:t>
            </a:r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661F659-ED50-C76A-BA43-45535172D8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1872" y="2780240"/>
            <a:ext cx="12766426" cy="615417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F901629-D5BA-E624-A33A-0CFBA4D8A4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1614" y="1776803"/>
            <a:ext cx="4165600" cy="115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0039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6C1963F-6058-2B4E-BD4C-A595F6C465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7424" y="777793"/>
            <a:ext cx="14022170" cy="1042950"/>
          </a:xfrm>
        </p:spPr>
        <p:txBody>
          <a:bodyPr anchor="t">
            <a:normAutofit/>
          </a:bodyPr>
          <a:lstStyle/>
          <a:p>
            <a:r>
              <a:rPr lang="en-US" dirty="0"/>
              <a:t>Methodology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E130808-3AC8-A72D-91BD-81A1BFB01B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19319" y="1954800"/>
            <a:ext cx="6909475" cy="1784443"/>
          </a:xfrm>
        </p:spPr>
        <p:txBody>
          <a:bodyPr/>
          <a:lstStyle/>
          <a:p>
            <a:r>
              <a:rPr lang="en-US" u="sng" dirty="0"/>
              <a:t>Simple Recommender System</a:t>
            </a:r>
          </a:p>
        </p:txBody>
      </p:sp>
      <p:pic>
        <p:nvPicPr>
          <p:cNvPr id="2" name="Content Placeholder 1" descr="A diagram of a data flow&#10;&#10;Description automatically generated">
            <a:extLst>
              <a:ext uri="{FF2B5EF4-FFF2-40B4-BE49-F238E27FC236}">
                <a16:creationId xmlns:a16="http://schemas.microsoft.com/office/drawing/2014/main" id="{269B03A0-1971-CA83-AC90-7A37435B0FE4}"/>
              </a:ext>
            </a:extLst>
          </p:cNvPr>
          <p:cNvPicPr>
            <a:picLocks noGrp="1" noChangeAspect="1"/>
          </p:cNvPicPr>
          <p:nvPr>
            <p:ph sz="half" idx="13"/>
          </p:nvPr>
        </p:nvPicPr>
        <p:blipFill>
          <a:blip r:embed="rId3"/>
          <a:srcRect t="6578" r="2" b="2"/>
          <a:stretch/>
        </p:blipFill>
        <p:spPr>
          <a:xfrm>
            <a:off x="1888128" y="2543319"/>
            <a:ext cx="10492848" cy="6837301"/>
          </a:xfrm>
          <a:prstGeom prst="rect">
            <a:avLst/>
          </a:prstGeom>
          <a:noFill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FDF649A-6AD0-B5F1-1039-2B6B879122F3}"/>
              </a:ext>
            </a:extLst>
          </p:cNvPr>
          <p:cNvSpPr txBox="1"/>
          <p:nvPr/>
        </p:nvSpPr>
        <p:spPr>
          <a:xfrm>
            <a:off x="4512732" y="9423290"/>
            <a:ext cx="5506507" cy="7534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00" i="1" dirty="0">
                <a:solidFill>
                  <a:srgbClr val="1F497D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Architecture of a simple recommender system using LLM.</a:t>
            </a:r>
            <a:endParaRPr lang="en-US" sz="1800" i="1" dirty="0">
              <a:solidFill>
                <a:srgbClr val="1F497D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0162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445"/>
    </mc:Choice>
    <mc:Fallback xmlns="">
      <p:transition spd="slow" advTm="25445"/>
    </mc:Fallback>
  </mc:AlternateContent>
</p:sld>
</file>

<file path=ppt/theme/theme1.xml><?xml version="1.0" encoding="utf-8"?>
<a:theme xmlns:a="http://schemas.openxmlformats.org/drawingml/2006/main" name="Office Theme">
  <a:themeElements>
    <a:clrScheme name="UL">
      <a:dk1>
        <a:srgbClr val="171616"/>
      </a:dk1>
      <a:lt1>
        <a:sysClr val="window" lastClr="FFFFFF"/>
      </a:lt1>
      <a:dk2>
        <a:srgbClr val="7F7F7F"/>
      </a:dk2>
      <a:lt2>
        <a:srgbClr val="E7E6E6"/>
      </a:lt2>
      <a:accent1>
        <a:srgbClr val="00B140"/>
      </a:accent1>
      <a:accent2>
        <a:srgbClr val="034638"/>
      </a:accent2>
      <a:accent3>
        <a:srgbClr val="00A3E0"/>
      </a:accent3>
      <a:accent4>
        <a:srgbClr val="FFC72C"/>
      </a:accent4>
      <a:accent5>
        <a:srgbClr val="E31C79"/>
      </a:accent5>
      <a:accent6>
        <a:srgbClr val="D45D00"/>
      </a:accent6>
      <a:hlink>
        <a:srgbClr val="00A3E0"/>
      </a:hlink>
      <a:folHlink>
        <a:srgbClr val="6F263D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961_RD_UL_PPT_V1" id="{B1DF1E9F-A915-334F-8576-F19A781521BD}" vid="{D2420B80-F699-684B-A18E-0344655F8F7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2F37A4E611AA24DB4FAF81430362EDA" ma:contentTypeVersion="18" ma:contentTypeDescription="Create a new document." ma:contentTypeScope="" ma:versionID="a88c13083bc560a30c6dc9b9bcadc9e5">
  <xsd:schema xmlns:xsd="http://www.w3.org/2001/XMLSchema" xmlns:xs="http://www.w3.org/2001/XMLSchema" xmlns:p="http://schemas.microsoft.com/office/2006/metadata/properties" xmlns:ns3="43023927-f72a-40d9-82ec-f3f2d80d180b" xmlns:ns4="bda90d89-8edc-45c0-9231-e7d028992c4b" targetNamespace="http://schemas.microsoft.com/office/2006/metadata/properties" ma:root="true" ma:fieldsID="0af39b7214d3bf6bcf5e8b8f1bcda76d" ns3:_="" ns4:_="">
    <xsd:import namespace="43023927-f72a-40d9-82ec-f3f2d80d180b"/>
    <xsd:import namespace="bda90d89-8edc-45c0-9231-e7d028992c4b"/>
    <xsd:element name="properties">
      <xsd:complexType>
        <xsd:sequence>
          <xsd:element name="documentManagement">
            <xsd:complexType>
              <xsd:all>
                <xsd:element ref="ns3:MigrationWizId" minOccurs="0"/>
                <xsd:element ref="ns3:MigrationWizIdPermissions" minOccurs="0"/>
                <xsd:element ref="ns3:MigrationWizIdPermissionLevels" minOccurs="0"/>
                <xsd:element ref="ns3:MigrationWizIdDocumentLibraryPermissions" minOccurs="0"/>
                <xsd:element ref="ns3:MigrationWizIdSecurityGroups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Location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3023927-f72a-40d9-82ec-f3f2d80d180b" elementFormDefault="qualified">
    <xsd:import namespace="http://schemas.microsoft.com/office/2006/documentManagement/types"/>
    <xsd:import namespace="http://schemas.microsoft.com/office/infopath/2007/PartnerControls"/>
    <xsd:element name="MigrationWizId" ma:index="8" nillable="true" ma:displayName="MigrationWizId" ma:internalName="MigrationWizId">
      <xsd:simpleType>
        <xsd:restriction base="dms:Text"/>
      </xsd:simpleType>
    </xsd:element>
    <xsd:element name="MigrationWizIdPermissions" ma:index="9" nillable="true" ma:displayName="MigrationWizIdPermissions" ma:internalName="MigrationWizIdPermissions">
      <xsd:simpleType>
        <xsd:restriction base="dms:Text"/>
      </xsd:simpleType>
    </xsd:element>
    <xsd:element name="MigrationWizIdPermissionLevels" ma:index="10" nillable="true" ma:displayName="MigrationWizIdPermissionLevels" ma:internalName="MigrationWizIdPermissionLevels">
      <xsd:simpleType>
        <xsd:restriction base="dms:Text"/>
      </xsd:simpleType>
    </xsd:element>
    <xsd:element name="MigrationWizIdDocumentLibraryPermissions" ma:index="11" nillable="true" ma:displayName="MigrationWizIdDocumentLibraryPermissions" ma:internalName="MigrationWizIdDocumentLibraryPermissions">
      <xsd:simpleType>
        <xsd:restriction base="dms:Text"/>
      </xsd:simpleType>
    </xsd:element>
    <xsd:element name="MigrationWizIdSecurityGroups" ma:index="12" nillable="true" ma:displayName="MigrationWizIdSecurityGroups" ma:internalName="MigrationWizIdSecurityGroups">
      <xsd:simpleType>
        <xsd:restriction base="dms:Text"/>
      </xsd:simpleType>
    </xsd:element>
    <xsd:element name="MediaServiceMetadata" ma:index="13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4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6" nillable="true" ma:displayName="Tags" ma:internalName="MediaServiceAutoTag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  <xsd:element name="MediaServiceAutoKeyPoints" ma:index="21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2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da90d89-8edc-45c0-9231-e7d028992c4b" elementFormDefault="qualified">
    <xsd:import namespace="http://schemas.microsoft.com/office/2006/documentManagement/types"/>
    <xsd:import namespace="http://schemas.microsoft.com/office/infopath/2007/PartnerControls"/>
    <xsd:element name="SharedWithUsers" ma:index="2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25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igrationWizIdPermissionLevels xmlns="43023927-f72a-40d9-82ec-f3f2d80d180b" xsi:nil="true"/>
    <MigrationWizIdDocumentLibraryPermissions xmlns="43023927-f72a-40d9-82ec-f3f2d80d180b" xsi:nil="true"/>
    <MigrationWizIdSecurityGroups xmlns="43023927-f72a-40d9-82ec-f3f2d80d180b" xsi:nil="true"/>
    <MigrationWizIdPermissions xmlns="43023927-f72a-40d9-82ec-f3f2d80d180b" xsi:nil="true"/>
    <MigrationWizId xmlns="43023927-f72a-40d9-82ec-f3f2d80d180b" xsi:nil="true"/>
  </documentManagement>
</p:properties>
</file>

<file path=customXml/itemProps1.xml><?xml version="1.0" encoding="utf-8"?>
<ds:datastoreItem xmlns:ds="http://schemas.openxmlformats.org/officeDocument/2006/customXml" ds:itemID="{2AB807F5-7A8C-414D-8998-DDA8D20720A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95DE2E9-9756-48E5-AC60-F14F867BB63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3023927-f72a-40d9-82ec-f3f2d80d180b"/>
    <ds:schemaRef ds:uri="bda90d89-8edc-45c0-9231-e7d028992c4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A28A7C5-6A9C-406C-B622-923FA36131D3}">
  <ds:schemaRefs>
    <ds:schemaRef ds:uri="http://schemas.openxmlformats.org/package/2006/metadata/core-properties"/>
    <ds:schemaRef ds:uri="http://schemas.microsoft.com/office/2006/documentManagement/types"/>
    <ds:schemaRef ds:uri="http://purl.org/dc/elements/1.1/"/>
    <ds:schemaRef ds:uri="http://purl.org/dc/dcmitype/"/>
    <ds:schemaRef ds:uri="43023927-f72a-40d9-82ec-f3f2d80d180b"/>
    <ds:schemaRef ds:uri="http://purl.org/dc/terms/"/>
    <ds:schemaRef ds:uri="http://www.w3.org/XML/1998/namespace"/>
    <ds:schemaRef ds:uri="http://schemas.microsoft.com/office/2006/metadata/properties"/>
    <ds:schemaRef ds:uri="http://schemas.microsoft.com/office/infopath/2007/PartnerControls"/>
    <ds:schemaRef ds:uri="bda90d89-8edc-45c0-9231-e7d028992c4b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18656</TotalTime>
  <Words>2039</Words>
  <Application>Microsoft Macintosh PowerPoint</Application>
  <PresentationFormat>Custom</PresentationFormat>
  <Paragraphs>256</Paragraphs>
  <Slides>24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3" baseType="lpstr">
      <vt:lpstr>Aptos Narrow</vt:lpstr>
      <vt:lpstr>Arial</vt:lpstr>
      <vt:lpstr>Calibri</vt:lpstr>
      <vt:lpstr>Cambria Math</vt:lpstr>
      <vt:lpstr>Georgia</vt:lpstr>
      <vt:lpstr>Helvetica</vt:lpstr>
      <vt:lpstr>Helvetica Neue</vt:lpstr>
      <vt:lpstr>Times New Roman</vt:lpstr>
      <vt:lpstr>Office Theme</vt:lpstr>
      <vt:lpstr>CS6143 – Artificial Intelligence and Machine Learning Project 2023/2024  Zero-shot Recommendation System using open-source LLMs for Airline Industry and Optimization techniques in Retrieval Augmented Generation (RAG)   Sajin Mohamed Pallikkathodi Erathali MSc. Artificial Intelligence and Machine Learning Student ID : 23037601 </vt:lpstr>
      <vt:lpstr>Motivation</vt:lpstr>
      <vt:lpstr>Research Questions</vt:lpstr>
      <vt:lpstr>Dataset for Zero-shot recommender with KG and Without KG</vt:lpstr>
      <vt:lpstr>Dataset for Zero-shot recommender with KG and Without KG</vt:lpstr>
      <vt:lpstr>Dataset for RAG Optimization and token optimization    </vt:lpstr>
      <vt:lpstr>Mistral (7B) Working</vt:lpstr>
      <vt:lpstr>Sliding Window Attention</vt:lpstr>
      <vt:lpstr>Methodology</vt:lpstr>
      <vt:lpstr>Recommender System with KG</vt:lpstr>
      <vt:lpstr>Resultant KG</vt:lpstr>
      <vt:lpstr>Retrieval Augmented Generation (RAG)</vt:lpstr>
      <vt:lpstr>RAG Optimization – Fine-tuned Embeddings</vt:lpstr>
      <vt:lpstr>RAG Optimization – Cross-encoder Re-ranking with Multi-Query Expansion</vt:lpstr>
      <vt:lpstr>RAG Optimization - Token Optimization</vt:lpstr>
      <vt:lpstr>RAGAS and NDCG</vt:lpstr>
      <vt:lpstr>Results</vt:lpstr>
      <vt:lpstr>Results - RAG Optimization – Fine-tuned Embeddings</vt:lpstr>
      <vt:lpstr>Results – Cross Encoder Evaluation with Multi-query Expansion</vt:lpstr>
      <vt:lpstr>Results – RAG Optimization – Token Optimization</vt:lpstr>
      <vt:lpstr>Conclusion</vt:lpstr>
      <vt:lpstr>Future Investigation</vt:lpstr>
      <vt:lpstr>WHY?</vt:lpstr>
      <vt:lpstr> 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Niamh.Browne</dc:creator>
  <cp:lastModifiedBy>ULStudent:SAJIN MOHAMED.PALLIKKATHODI ERATHALI</cp:lastModifiedBy>
  <cp:revision>105</cp:revision>
  <dcterms:created xsi:type="dcterms:W3CDTF">2020-02-03T12:20:39Z</dcterms:created>
  <dcterms:modified xsi:type="dcterms:W3CDTF">2024-09-03T09:50:02Z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0x010100A2F37A4E611AA24DB4FAF81430362EDA</vt:lpwstr>
  </property>
</Properties>
</file>